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8" r:id="rId3"/>
  </p:sldMasterIdLst>
  <p:notesMasterIdLst>
    <p:notesMasterId r:id="rId47"/>
  </p:notesMasterIdLst>
  <p:sldIdLst>
    <p:sldId id="257" r:id="rId4"/>
    <p:sldId id="316" r:id="rId5"/>
    <p:sldId id="258" r:id="rId6"/>
    <p:sldId id="269" r:id="rId7"/>
    <p:sldId id="270" r:id="rId8"/>
    <p:sldId id="271" r:id="rId9"/>
    <p:sldId id="272" r:id="rId10"/>
    <p:sldId id="263" r:id="rId11"/>
    <p:sldId id="265" r:id="rId12"/>
    <p:sldId id="266" r:id="rId13"/>
    <p:sldId id="267" r:id="rId14"/>
    <p:sldId id="268" r:id="rId15"/>
    <p:sldId id="305" r:id="rId16"/>
    <p:sldId id="281" r:id="rId17"/>
    <p:sldId id="275" r:id="rId18"/>
    <p:sldId id="276" r:id="rId19"/>
    <p:sldId id="277" r:id="rId20"/>
    <p:sldId id="278" r:id="rId21"/>
    <p:sldId id="279" r:id="rId22"/>
    <p:sldId id="306" r:id="rId23"/>
    <p:sldId id="285" r:id="rId24"/>
    <p:sldId id="286" r:id="rId25"/>
    <p:sldId id="287" r:id="rId26"/>
    <p:sldId id="289" r:id="rId27"/>
    <p:sldId id="291" r:id="rId28"/>
    <p:sldId id="292" r:id="rId29"/>
    <p:sldId id="288" r:id="rId30"/>
    <p:sldId id="294" r:id="rId31"/>
    <p:sldId id="302" r:id="rId32"/>
    <p:sldId id="297" r:id="rId33"/>
    <p:sldId id="298" r:id="rId34"/>
    <p:sldId id="299" r:id="rId35"/>
    <p:sldId id="300" r:id="rId36"/>
    <p:sldId id="301" r:id="rId37"/>
    <p:sldId id="307" r:id="rId38"/>
    <p:sldId id="303" r:id="rId39"/>
    <p:sldId id="308" r:id="rId40"/>
    <p:sldId id="310" r:id="rId41"/>
    <p:sldId id="311" r:id="rId42"/>
    <p:sldId id="312" r:id="rId43"/>
    <p:sldId id="313" r:id="rId44"/>
    <p:sldId id="315" r:id="rId45"/>
    <p:sldId id="30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74E9195-6ABC-4C6F-8DBD-1A634F2EF318}">
          <p14:sldIdLst>
            <p14:sldId id="257"/>
            <p14:sldId id="316"/>
            <p14:sldId id="258"/>
            <p14:sldId id="269"/>
            <p14:sldId id="270"/>
            <p14:sldId id="271"/>
            <p14:sldId id="272"/>
          </p14:sldIdLst>
        </p14:section>
        <p14:section name="What are system-versioned temporal tables?" id="{F475AC88-66C5-4C2B-91C5-5814D9993BAD}">
          <p14:sldIdLst>
            <p14:sldId id="263"/>
            <p14:sldId id="265"/>
            <p14:sldId id="266"/>
            <p14:sldId id="267"/>
            <p14:sldId id="268"/>
          </p14:sldIdLst>
        </p14:section>
        <p14:section name="Why use temporal tables?" id="{30AA2A76-664F-4D63-8580-7C6D6F41EDCF}">
          <p14:sldIdLst>
            <p14:sldId id="305"/>
            <p14:sldId id="281"/>
            <p14:sldId id="275"/>
            <p14:sldId id="276"/>
            <p14:sldId id="277"/>
            <p14:sldId id="278"/>
            <p14:sldId id="279"/>
          </p14:sldIdLst>
        </p14:section>
        <p14:section name="How do temporal tables work?" id="{1185BAE6-89F7-4B88-AC6C-072A272E3E77}">
          <p14:sldIdLst>
            <p14:sldId id="306"/>
            <p14:sldId id="285"/>
            <p14:sldId id="286"/>
            <p14:sldId id="287"/>
            <p14:sldId id="289"/>
            <p14:sldId id="291"/>
            <p14:sldId id="292"/>
            <p14:sldId id="288"/>
            <p14:sldId id="294"/>
            <p14:sldId id="302"/>
            <p14:sldId id="297"/>
            <p14:sldId id="298"/>
            <p14:sldId id="299"/>
            <p14:sldId id="300"/>
            <p14:sldId id="301"/>
          </p14:sldIdLst>
        </p14:section>
        <p14:section name="What are common use cases for using temporal tables?" id="{F86B0259-1FFF-491D-B20E-5A61384CF13A}">
          <p14:sldIdLst>
            <p14:sldId id="307"/>
          </p14:sldIdLst>
        </p14:section>
        <p14:section name="SQL Demonstrations" id="{D05665D4-CADC-463D-BF22-0C5258353C66}">
          <p14:sldIdLst>
            <p14:sldId id="303"/>
            <p14:sldId id="308"/>
            <p14:sldId id="310"/>
            <p14:sldId id="311"/>
            <p14:sldId id="312"/>
            <p14:sldId id="313"/>
            <p14:sldId id="315"/>
          </p14:sldIdLst>
        </p14:section>
        <p14:section name="Conclusion" id="{701E4791-5337-4591-BD1F-BB6A45758946}">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B0C994"/>
    <a:srgbClr val="448ADE"/>
    <a:srgbClr val="3257A1"/>
    <a:srgbClr val="FFF4C0"/>
    <a:srgbClr val="43127F"/>
    <a:srgbClr val="ACFBFF"/>
    <a:srgbClr val="FFAEFF"/>
    <a:srgbClr val="FD9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3636" autoAdjust="0"/>
  </p:normalViewPr>
  <p:slideViewPr>
    <p:cSldViewPr snapToGrid="0">
      <p:cViewPr varScale="1">
        <p:scale>
          <a:sx n="72" d="100"/>
          <a:sy n="72" d="100"/>
        </p:scale>
        <p:origin x="2010" y="66"/>
      </p:cViewPr>
      <p:guideLst/>
    </p:cSldViewPr>
  </p:slideViewPr>
  <p:notesTextViewPr>
    <p:cViewPr>
      <p:scale>
        <a:sx n="1" d="1"/>
        <a:sy n="1" d="1"/>
      </p:scale>
      <p:origin x="0" y="0"/>
    </p:cViewPr>
  </p:notesTextViewPr>
  <p:sorterViewPr>
    <p:cViewPr>
      <p:scale>
        <a:sx n="100" d="100"/>
        <a:sy n="100" d="100"/>
      </p:scale>
      <p:origin x="0" y="-11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B451F-8910-4996-A148-2D6331591BBD}"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9A646-AEF5-4904-9805-DE729D09A68E}" type="slidenum">
              <a:rPr lang="en-US" smtClean="0"/>
              <a:t>‹#›</a:t>
            </a:fld>
            <a:endParaRPr lang="en-US"/>
          </a:p>
        </p:txBody>
      </p:sp>
    </p:spTree>
    <p:extLst>
      <p:ext uri="{BB962C8B-B14F-4D97-AF65-F5344CB8AC3E}">
        <p14:creationId xmlns:p14="http://schemas.microsoft.com/office/powerpoint/2010/main" val="188332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kind of table used to track changes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9</a:t>
            </a:fld>
            <a:endParaRPr lang="en-US"/>
          </a:p>
        </p:txBody>
      </p:sp>
    </p:spTree>
    <p:extLst>
      <p:ext uri="{BB962C8B-B14F-4D97-AF65-F5344CB8AC3E}">
        <p14:creationId xmlns:p14="http://schemas.microsoft.com/office/powerpoint/2010/main" val="4180195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INSERTS</a:t>
            </a:r>
            <a:r>
              <a:rPr lang="en-US" b="0" dirty="0"/>
              <a:t>: The system sets the value for the </a:t>
            </a:r>
            <a:r>
              <a:rPr lang="en-US" b="0" i="1" dirty="0" err="1"/>
              <a:t>ValidFrom</a:t>
            </a:r>
            <a:r>
              <a:rPr lang="en-US" b="0" i="0" dirty="0"/>
              <a:t> column to the begin time of the current transaction (in the UTC time zone) based on the system clock and assigns the value for the </a:t>
            </a:r>
            <a:r>
              <a:rPr lang="en-US" b="0" i="1" dirty="0" err="1"/>
              <a:t>ValidTo</a:t>
            </a:r>
            <a:r>
              <a:rPr lang="en-US" b="0" i="0" dirty="0"/>
              <a:t> column to the maximum value of the 9999-12-31.  This marks the row as open.</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23</a:t>
            </a:fld>
            <a:endParaRPr lang="en-US"/>
          </a:p>
        </p:txBody>
      </p:sp>
    </p:spTree>
    <p:extLst>
      <p:ext uri="{BB962C8B-B14F-4D97-AF65-F5344CB8AC3E}">
        <p14:creationId xmlns:p14="http://schemas.microsoft.com/office/powerpoint/2010/main" val="4046867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UPDATES</a:t>
            </a:r>
            <a:r>
              <a:rPr lang="en-US" b="0" dirty="0"/>
              <a:t>: The system stores the </a:t>
            </a:r>
            <a:r>
              <a:rPr lang="en-US" b="0" dirty="0" err="1"/>
              <a:t>previos</a:t>
            </a:r>
            <a:r>
              <a:rPr lang="en-US" b="0" dirty="0"/>
              <a:t>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which the row was valid. In the current table, the row is updated with its new value and the system sets the value for the </a:t>
            </a:r>
            <a:r>
              <a:rPr lang="en-US" b="0" i="1" dirty="0" err="1"/>
              <a:t>ValidFrom</a:t>
            </a:r>
            <a:r>
              <a:rPr lang="en-US" b="0" i="0" dirty="0"/>
              <a:t> column to the begin time for the transaction (in the UTC time zone) based on the system clock.  The value for the updated row in the current table for the </a:t>
            </a:r>
            <a:r>
              <a:rPr lang="en-US" b="0" i="1" dirty="0" err="1"/>
              <a:t>ValidTo</a:t>
            </a:r>
            <a:r>
              <a:rPr lang="en-US" b="0" i="0" dirty="0"/>
              <a:t> column remains the maximum value of 9999-12-31</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24</a:t>
            </a:fld>
            <a:endParaRPr lang="en-US"/>
          </a:p>
        </p:txBody>
      </p:sp>
    </p:spTree>
    <p:extLst>
      <p:ext uri="{BB962C8B-B14F-4D97-AF65-F5344CB8AC3E}">
        <p14:creationId xmlns:p14="http://schemas.microsoft.com/office/powerpoint/2010/main" val="309054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DELETES</a:t>
            </a:r>
            <a:r>
              <a:rPr lang="en-US" b="0" dirty="0"/>
              <a:t>: The system stores the previous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the which the previous row was valid.  In the current table, the row is removed, Queries of the current table will not return this row.  Only queries that deal with the history data return data for which row is closed.</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25</a:t>
            </a:fld>
            <a:endParaRPr lang="en-US"/>
          </a:p>
        </p:txBody>
      </p:sp>
    </p:spTree>
    <p:extLst>
      <p:ext uri="{BB962C8B-B14F-4D97-AF65-F5344CB8AC3E}">
        <p14:creationId xmlns:p14="http://schemas.microsoft.com/office/powerpoint/2010/main" val="3088375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MERGE</a:t>
            </a:r>
            <a:r>
              <a:rPr lang="en-US" b="0" dirty="0"/>
              <a:t>: The operation behaves exactly as if up to three statements (an </a:t>
            </a:r>
            <a:r>
              <a:rPr lang="en-US" b="1" dirty="0"/>
              <a:t>INSERT</a:t>
            </a:r>
            <a:r>
              <a:rPr lang="en-US" b="0" dirty="0"/>
              <a:t>, an </a:t>
            </a:r>
            <a:r>
              <a:rPr lang="en-US" b="1" u="none" dirty="0"/>
              <a:t>UPDATE</a:t>
            </a:r>
            <a:r>
              <a:rPr lang="en-US" b="0" u="none" dirty="0"/>
              <a:t>, and/or a </a:t>
            </a:r>
            <a:r>
              <a:rPr lang="en-US" b="1" u="none" dirty="0"/>
              <a:t>DELETE</a:t>
            </a:r>
            <a:r>
              <a:rPr lang="en-US" b="0" u="none" dirty="0"/>
              <a:t>) executed, depending on what is specified as actions in the </a:t>
            </a:r>
            <a:r>
              <a:rPr lang="en-US" b="1" u="none" dirty="0"/>
              <a:t>MERGE</a:t>
            </a:r>
            <a:r>
              <a:rPr lang="en-US" b="0" u="none" dirty="0"/>
              <a:t> statement.</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26</a:t>
            </a:fld>
            <a:endParaRPr lang="en-US"/>
          </a:p>
        </p:txBody>
      </p:sp>
    </p:spTree>
    <p:extLst>
      <p:ext uri="{BB962C8B-B14F-4D97-AF65-F5344CB8AC3E}">
        <p14:creationId xmlns:p14="http://schemas.microsoft.com/office/powerpoint/2010/main" val="136347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i="1" dirty="0" err="1"/>
              <a:t>date_time</a:t>
            </a:r>
            <a:endParaRPr lang="en-US" i="0" dirty="0"/>
          </a:p>
          <a:p>
            <a:r>
              <a:rPr lang="en-US" i="0" dirty="0"/>
              <a:t>Returns a table with rows containing the values that were current at the specified point in time in the past.  Internally, a union is performed between the temporal table and its history table and the results are filtered to return the values in the row that was valid at the point in time specified by the </a:t>
            </a:r>
            <a:r>
              <a:rPr lang="en-US" i="1" dirty="0" err="1"/>
              <a:t>date_time</a:t>
            </a:r>
            <a:r>
              <a:rPr lang="en-US" i="0" dirty="0"/>
              <a:t> parameter.  The value for a row is deemed valid if the </a:t>
            </a:r>
            <a:r>
              <a:rPr lang="en-US" i="1" dirty="0" err="1"/>
              <a:t>system_start_time_columnname</a:t>
            </a:r>
            <a:r>
              <a:rPr lang="en-US" i="0" dirty="0"/>
              <a:t> value is less than or equal to the </a:t>
            </a:r>
            <a:r>
              <a:rPr lang="en-US" i="1" dirty="0" err="1"/>
              <a:t>date_time</a:t>
            </a:r>
            <a:r>
              <a:rPr lang="en-US" i="0" dirty="0"/>
              <a:t> parameter value and the </a:t>
            </a:r>
            <a:r>
              <a:rPr lang="en-US" i="1" dirty="0" err="1"/>
              <a:t>system_end_time_column_name</a:t>
            </a:r>
            <a:r>
              <a:rPr lang="en-US" i="0" dirty="0"/>
              <a:t> value is greater than the </a:t>
            </a:r>
            <a:r>
              <a:rPr lang="en-US" i="1" dirty="0" err="1"/>
              <a:t>date_time</a:t>
            </a:r>
            <a:r>
              <a:rPr lang="en-US" i="0" dirty="0"/>
              <a:t> parameter value.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30</a:t>
            </a:fld>
            <a:endParaRPr lang="en-US"/>
          </a:p>
        </p:txBody>
      </p:sp>
    </p:spTree>
    <p:extLst>
      <p:ext uri="{BB962C8B-B14F-4D97-AF65-F5344CB8AC3E}">
        <p14:creationId xmlns:p14="http://schemas.microsoft.com/office/powerpoint/2010/main" val="25852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i="1" dirty="0" err="1"/>
              <a:t>start_date_time</a:t>
            </a:r>
            <a:r>
              <a:rPr lang="en-US" i="0" dirty="0"/>
              <a:t> TO </a:t>
            </a:r>
            <a:r>
              <a:rPr lang="en-US" i="1" dirty="0" err="1"/>
              <a:t>end_date_time</a:t>
            </a:r>
            <a:endParaRPr lang="en-US" i="0" dirty="0"/>
          </a:p>
          <a:p>
            <a:r>
              <a:rPr lang="en-US" i="0" dirty="0"/>
              <a:t>Returns a table with the values for all versions that were active within the specified time range, regardless of whether they started being active before the </a:t>
            </a:r>
            <a:r>
              <a:rPr lang="en-US" i="1" dirty="0" err="1"/>
              <a:t>start_date_time</a:t>
            </a:r>
            <a:r>
              <a:rPr lang="en-US" i="0" dirty="0"/>
              <a:t> parameter value for the </a:t>
            </a:r>
            <a:r>
              <a:rPr lang="en-US" b="1" i="0" dirty="0"/>
              <a:t>FROM</a:t>
            </a:r>
            <a:r>
              <a:rPr lang="en-US" b="0" i="0" dirty="0"/>
              <a:t> argument or ceased being active after the </a:t>
            </a:r>
            <a:r>
              <a:rPr lang="en-US" b="0" i="1" dirty="0" err="1"/>
              <a:t>end_date_time</a:t>
            </a:r>
            <a:r>
              <a:rPr lang="en-US" b="0" i="0" dirty="0"/>
              <a:t> parameter value for the </a:t>
            </a:r>
            <a:r>
              <a:rPr lang="en-US" b="1" i="0" dirty="0"/>
              <a:t>TO</a:t>
            </a:r>
            <a:r>
              <a:rPr lang="en-US" b="0" i="0" dirty="0"/>
              <a:t> argument.  Internally, a union is performed between the temporal table and its history table and the results are filtered to return the values for all row versions that were active at any time during the time ranged specified.  Rows that stopped being active exactly on the lower boundary defined by the </a:t>
            </a:r>
            <a:r>
              <a:rPr lang="en-US" b="1" i="0" dirty="0"/>
              <a:t>FROM</a:t>
            </a:r>
            <a:r>
              <a:rPr lang="en-US" b="0" i="0" dirty="0"/>
              <a:t> endpoint are not included, and records that became active exactly on the upper boundary defined by the </a:t>
            </a:r>
            <a:r>
              <a:rPr lang="en-US" b="1" i="0" dirty="0"/>
              <a:t>TO</a:t>
            </a:r>
            <a:r>
              <a:rPr lang="en-US" b="0" i="0" dirty="0"/>
              <a:t> endpoint are also not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31</a:t>
            </a:fld>
            <a:endParaRPr lang="en-US"/>
          </a:p>
        </p:txBody>
      </p:sp>
    </p:spTree>
    <p:extLst>
      <p:ext uri="{BB962C8B-B14F-4D97-AF65-F5344CB8AC3E}">
        <p14:creationId xmlns:p14="http://schemas.microsoft.com/office/powerpoint/2010/main" val="329923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a:t>
            </a:r>
            <a:r>
              <a:rPr lang="en-US" i="1" dirty="0" err="1"/>
              <a:t>start_date_time</a:t>
            </a:r>
            <a:r>
              <a:rPr lang="en-US" i="0" dirty="0"/>
              <a:t> AND </a:t>
            </a:r>
            <a:r>
              <a:rPr lang="en-US" i="1" dirty="0" err="1"/>
              <a:t>end_date_time</a:t>
            </a:r>
            <a:endParaRPr lang="en-US" i="0" dirty="0"/>
          </a:p>
          <a:p>
            <a:r>
              <a:rPr lang="en-US" i="0" dirty="0"/>
              <a:t>Same as above in the </a:t>
            </a:r>
            <a:r>
              <a:rPr lang="en-US" b="1" i="0" dirty="0"/>
              <a:t>FOR SYSTEM_TIME FROM</a:t>
            </a:r>
            <a:r>
              <a:rPr lang="en-US" b="0" i="0" dirty="0"/>
              <a:t> </a:t>
            </a:r>
            <a:r>
              <a:rPr lang="en-US" b="0" i="1" dirty="0" err="1"/>
              <a:t>start_time</a:t>
            </a:r>
            <a:r>
              <a:rPr lang="en-US" b="0" i="0" dirty="0"/>
              <a:t> </a:t>
            </a:r>
            <a:r>
              <a:rPr lang="en-US" b="1" i="0" dirty="0"/>
              <a:t>TO</a:t>
            </a:r>
            <a:r>
              <a:rPr lang="en-US" b="0" i="0" dirty="0"/>
              <a:t> </a:t>
            </a:r>
            <a:r>
              <a:rPr lang="en-US" b="0" i="1" dirty="0"/>
              <a:t>end-</a:t>
            </a:r>
            <a:r>
              <a:rPr lang="en-US" b="0" i="1" dirty="0" err="1"/>
              <a:t>date_time</a:t>
            </a:r>
            <a:r>
              <a:rPr lang="en-US" b="0" i="0" dirty="0"/>
              <a:t> description, except the table </a:t>
            </a:r>
            <a:r>
              <a:rPr lang="en-US" b="0" i="0" dirty="0" err="1"/>
              <a:t>fo</a:t>
            </a:r>
            <a:r>
              <a:rPr lang="en-US" b="0" i="0" dirty="0"/>
              <a:t> rows returned includes rows that became active on the upper boundary defined by the </a:t>
            </a:r>
            <a:r>
              <a:rPr lang="en-US" b="0" i="1" dirty="0" err="1"/>
              <a:t>end_date_time</a:t>
            </a:r>
            <a:r>
              <a:rPr lang="en-US" b="0" i="0" dirty="0"/>
              <a:t> endpoint.</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32</a:t>
            </a:fld>
            <a:endParaRPr lang="en-US"/>
          </a:p>
        </p:txBody>
      </p:sp>
    </p:spTree>
    <p:extLst>
      <p:ext uri="{BB962C8B-B14F-4D97-AF65-F5344CB8AC3E}">
        <p14:creationId xmlns:p14="http://schemas.microsoft.com/office/powerpoint/2010/main" val="8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 (</a:t>
            </a:r>
            <a:r>
              <a:rPr lang="en-US" i="1" dirty="0" err="1"/>
              <a:t>start_date_time</a:t>
            </a:r>
            <a:r>
              <a:rPr lang="en-US" i="0" dirty="0"/>
              <a:t>, </a:t>
            </a:r>
            <a:r>
              <a:rPr lang="en-US" i="1" dirty="0" err="1"/>
              <a:t>end_date_time</a:t>
            </a:r>
            <a:r>
              <a:rPr lang="en-US" i="0" dirty="0"/>
              <a:t>)</a:t>
            </a:r>
          </a:p>
          <a:p>
            <a:r>
              <a:rPr lang="en-US" i="0" dirty="0"/>
              <a:t>Returns a table with the values for all row versions that were opened and closed within the specified time range defined by the two period values for the </a:t>
            </a:r>
            <a:r>
              <a:rPr lang="en-US" b="1" i="0" dirty="0"/>
              <a:t>CONTAINED IN</a:t>
            </a:r>
            <a:r>
              <a:rPr lang="en-US" b="0" i="0" dirty="0"/>
              <a:t> argument.  Rows that became active exactly on the lower boundary or ceased being active exactly on the upper boundary are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33</a:t>
            </a:fld>
            <a:endParaRPr lang="en-US"/>
          </a:p>
        </p:txBody>
      </p:sp>
    </p:spTree>
    <p:extLst>
      <p:ext uri="{BB962C8B-B14F-4D97-AF65-F5344CB8AC3E}">
        <p14:creationId xmlns:p14="http://schemas.microsoft.com/office/powerpoint/2010/main" val="3953692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endParaRPr lang="en-US" i="0" dirty="0"/>
          </a:p>
          <a:p>
            <a:r>
              <a:rPr lang="en-US" i="0" dirty="0"/>
              <a:t>Returns the union of rows that belong to the current and the history table.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34</a:t>
            </a:fld>
            <a:endParaRPr lang="en-US"/>
          </a:p>
        </p:txBody>
      </p:sp>
    </p:spTree>
    <p:extLst>
      <p:ext uri="{BB962C8B-B14F-4D97-AF65-F5344CB8AC3E}">
        <p14:creationId xmlns:p14="http://schemas.microsoft.com/office/powerpoint/2010/main" val="172938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2016 release June 1, 2016</a:t>
            </a:r>
          </a:p>
        </p:txBody>
      </p:sp>
      <p:sp>
        <p:nvSpPr>
          <p:cNvPr id="4" name="Slide Number Placeholder 3"/>
          <p:cNvSpPr>
            <a:spLocks noGrp="1"/>
          </p:cNvSpPr>
          <p:nvPr>
            <p:ph type="sldNum" sz="quarter" idx="5"/>
          </p:nvPr>
        </p:nvSpPr>
        <p:spPr/>
        <p:txBody>
          <a:bodyPr/>
          <a:lstStyle/>
          <a:p>
            <a:fld id="{F0C9A646-AEF5-4904-9805-DE729D09A68E}" type="slidenum">
              <a:rPr lang="en-US" smtClean="0"/>
              <a:t>40</a:t>
            </a:fld>
            <a:endParaRPr lang="en-US"/>
          </a:p>
        </p:txBody>
      </p:sp>
    </p:spTree>
    <p:extLst>
      <p:ext uri="{BB962C8B-B14F-4D97-AF65-F5344CB8AC3E}">
        <p14:creationId xmlns:p14="http://schemas.microsoft.com/office/powerpoint/2010/main" val="215888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System-Versioned because the system handle them</a:t>
            </a:r>
          </a:p>
        </p:txBody>
      </p:sp>
      <p:sp>
        <p:nvSpPr>
          <p:cNvPr id="4" name="Slide Number Placeholder 3"/>
          <p:cNvSpPr>
            <a:spLocks noGrp="1"/>
          </p:cNvSpPr>
          <p:nvPr>
            <p:ph type="sldNum" sz="quarter" idx="5"/>
          </p:nvPr>
        </p:nvSpPr>
        <p:spPr/>
        <p:txBody>
          <a:bodyPr/>
          <a:lstStyle/>
          <a:p>
            <a:fld id="{F0C9A646-AEF5-4904-9805-DE729D09A68E}" type="slidenum">
              <a:rPr lang="en-US" smtClean="0"/>
              <a:t>10</a:t>
            </a:fld>
            <a:endParaRPr lang="en-US"/>
          </a:p>
        </p:txBody>
      </p:sp>
    </p:spTree>
    <p:extLst>
      <p:ext uri="{BB962C8B-B14F-4D97-AF65-F5344CB8AC3E}">
        <p14:creationId xmlns:p14="http://schemas.microsoft.com/office/powerpoint/2010/main" val="364165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TemporalAll</a:t>
            </a:r>
            <a:r>
              <a:rPr lang="en-US" b="1" i="0" dirty="0">
                <a:solidFill>
                  <a:srgbClr val="212121"/>
                </a:solidFill>
                <a:effectLst/>
                <a:latin typeface="open sans" panose="020B0606030504020204" pitchFamily="34" charset="0"/>
              </a:rPr>
              <a:t> </a:t>
            </a:r>
            <a:r>
              <a:rPr lang="en-US" b="0" i="0" dirty="0">
                <a:solidFill>
                  <a:srgbClr val="212121"/>
                </a:solidFill>
                <a:effectLst/>
                <a:latin typeface="open sans" panose="020B0606030504020204" pitchFamily="34" charset="0"/>
              </a:rPr>
              <a:t>returns all historical versions of the entities as well as their current state.</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TemporalAsOf</a:t>
            </a:r>
            <a:r>
              <a:rPr lang="en-US" b="0" i="0" dirty="0">
                <a:solidFill>
                  <a:srgbClr val="212121"/>
                </a:solidFill>
                <a:effectLst/>
                <a:latin typeface="open sans" panose="020B0606030504020204" pitchFamily="34" charset="0"/>
              </a:rPr>
              <a:t> returns elements that were present in database at a given point in time.</a:t>
            </a:r>
          </a:p>
          <a:p>
            <a:pPr algn="l">
              <a:buFont typeface="Arial" panose="020B0604020202020204" pitchFamily="34" charset="0"/>
              <a:buChar char="•"/>
            </a:pPr>
            <a:endParaRPr lang="en-US" b="0" i="0" dirty="0">
              <a:solidFill>
                <a:srgbClr val="212121"/>
              </a:solidFill>
              <a:effectLst/>
              <a:latin typeface="open sans" panose="020B0606030504020204" pitchFamily="34" charset="0"/>
            </a:endParaRPr>
          </a:p>
          <a:p>
            <a:pPr algn="l">
              <a:buFont typeface="Arial" panose="020B0604020202020204" pitchFamily="34" charset="0"/>
              <a:buChar char="•"/>
            </a:pPr>
            <a:r>
              <a:rPr lang="en-US" b="1" i="0" dirty="0" err="1">
                <a:solidFill>
                  <a:srgbClr val="212121"/>
                </a:solidFill>
                <a:effectLst/>
                <a:latin typeface="open sans" panose="020B0606030504020204" pitchFamily="34" charset="0"/>
              </a:rPr>
              <a:t>TemporalFromTo</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not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TemporalBetween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are not included, elements removed at the end point are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TemporalContainedIn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included.</a:t>
            </a:r>
          </a:p>
          <a:p>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42</a:t>
            </a:fld>
            <a:endParaRPr lang="en-US"/>
          </a:p>
        </p:txBody>
      </p:sp>
    </p:spTree>
    <p:extLst>
      <p:ext uri="{BB962C8B-B14F-4D97-AF65-F5344CB8AC3E}">
        <p14:creationId xmlns:p14="http://schemas.microsoft.com/office/powerpoint/2010/main" val="269032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of Two: 2 tables and 2 new columns</a:t>
            </a:r>
          </a:p>
          <a:p>
            <a:pPr marL="171450" indent="-171450">
              <a:buFont typeface="Arial" panose="020B0604020202020204" pitchFamily="34" charset="0"/>
              <a:buChar char="•"/>
            </a:pPr>
            <a:r>
              <a:rPr lang="en-US" dirty="0"/>
              <a:t>Two period columns of type DATETIME2 (</a:t>
            </a:r>
            <a:r>
              <a:rPr lang="en-US" dirty="0" err="1"/>
              <a:t>SystemStartTime</a:t>
            </a:r>
            <a:r>
              <a:rPr lang="en-US" dirty="0"/>
              <a:t> and </a:t>
            </a:r>
            <a:r>
              <a:rPr lang="en-US" dirty="0" err="1"/>
              <a:t>SystemEndType</a:t>
            </a:r>
            <a:r>
              <a:rPr lang="en-US" dirty="0"/>
              <a:t>)</a:t>
            </a:r>
          </a:p>
          <a:p>
            <a:pPr marL="171450" indent="-171450">
              <a:buFont typeface="Arial" panose="020B0604020202020204" pitchFamily="34" charset="0"/>
              <a:buChar char="•"/>
            </a:pPr>
            <a:r>
              <a:rPr lang="en-US" dirty="0"/>
              <a:t>History table with same column definitions</a:t>
            </a:r>
          </a:p>
        </p:txBody>
      </p:sp>
      <p:sp>
        <p:nvSpPr>
          <p:cNvPr id="4" name="Slide Number Placeholder 3"/>
          <p:cNvSpPr>
            <a:spLocks noGrp="1"/>
          </p:cNvSpPr>
          <p:nvPr>
            <p:ph type="sldNum" sz="quarter" idx="5"/>
          </p:nvPr>
        </p:nvSpPr>
        <p:spPr/>
        <p:txBody>
          <a:bodyPr/>
          <a:lstStyle/>
          <a:p>
            <a:fld id="{F0C9A646-AEF5-4904-9805-DE729D09A68E}" type="slidenum">
              <a:rPr lang="en-US" smtClean="0"/>
              <a:t>11</a:t>
            </a:fld>
            <a:endParaRPr lang="en-US"/>
          </a:p>
        </p:txBody>
      </p:sp>
    </p:spTree>
    <p:extLst>
      <p:ext uri="{BB962C8B-B14F-4D97-AF65-F5344CB8AC3E}">
        <p14:creationId xmlns:p14="http://schemas.microsoft.com/office/powerpoint/2010/main" val="269143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version of SQL Server starting with 2016</a:t>
            </a:r>
          </a:p>
          <a:p>
            <a:endParaRPr lang="en-US" dirty="0"/>
          </a:p>
          <a:p>
            <a:r>
              <a:rPr lang="en-US" dirty="0"/>
              <a:t>Replaces Change Data Capture and Change Tracking features</a:t>
            </a:r>
          </a:p>
        </p:txBody>
      </p:sp>
      <p:sp>
        <p:nvSpPr>
          <p:cNvPr id="4" name="Slide Number Placeholder 3"/>
          <p:cNvSpPr>
            <a:spLocks noGrp="1"/>
          </p:cNvSpPr>
          <p:nvPr>
            <p:ph type="sldNum" sz="quarter" idx="5"/>
          </p:nvPr>
        </p:nvSpPr>
        <p:spPr/>
        <p:txBody>
          <a:bodyPr/>
          <a:lstStyle/>
          <a:p>
            <a:fld id="{F0C9A646-AEF5-4904-9805-DE729D09A68E}" type="slidenum">
              <a:rPr lang="en-US" smtClean="0"/>
              <a:t>12</a:t>
            </a:fld>
            <a:endParaRPr lang="en-US"/>
          </a:p>
        </p:txBody>
      </p:sp>
    </p:spTree>
    <p:extLst>
      <p:ext uri="{BB962C8B-B14F-4D97-AF65-F5344CB8AC3E}">
        <p14:creationId xmlns:p14="http://schemas.microsoft.com/office/powerpoint/2010/main" val="333983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Auding all data changes and performing data forensics when necessary</a:t>
            </a:r>
          </a:p>
        </p:txBody>
      </p:sp>
      <p:sp>
        <p:nvSpPr>
          <p:cNvPr id="4" name="Slide Number Placeholder 3"/>
          <p:cNvSpPr>
            <a:spLocks noGrp="1"/>
          </p:cNvSpPr>
          <p:nvPr>
            <p:ph type="sldNum" sz="quarter" idx="5"/>
          </p:nvPr>
        </p:nvSpPr>
        <p:spPr/>
        <p:txBody>
          <a:bodyPr/>
          <a:lstStyle/>
          <a:p>
            <a:fld id="{F0C9A646-AEF5-4904-9805-DE729D09A68E}" type="slidenum">
              <a:rPr lang="en-US" smtClean="0"/>
              <a:t>15</a:t>
            </a:fld>
            <a:endParaRPr lang="en-US"/>
          </a:p>
        </p:txBody>
      </p:sp>
    </p:spTree>
    <p:extLst>
      <p:ext uri="{BB962C8B-B14F-4D97-AF65-F5344CB8AC3E}">
        <p14:creationId xmlns:p14="http://schemas.microsoft.com/office/powerpoint/2010/main" val="382015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Reconstructing state of the data as of any time in the past</a:t>
            </a:r>
          </a:p>
        </p:txBody>
      </p:sp>
      <p:sp>
        <p:nvSpPr>
          <p:cNvPr id="4" name="Slide Number Placeholder 3"/>
          <p:cNvSpPr>
            <a:spLocks noGrp="1"/>
          </p:cNvSpPr>
          <p:nvPr>
            <p:ph type="sldNum" sz="quarter" idx="5"/>
          </p:nvPr>
        </p:nvSpPr>
        <p:spPr/>
        <p:txBody>
          <a:bodyPr/>
          <a:lstStyle/>
          <a:p>
            <a:fld id="{F0C9A646-AEF5-4904-9805-DE729D09A68E}" type="slidenum">
              <a:rPr lang="en-US" smtClean="0"/>
              <a:t>16</a:t>
            </a:fld>
            <a:endParaRPr lang="en-US"/>
          </a:p>
        </p:txBody>
      </p:sp>
    </p:spTree>
    <p:extLst>
      <p:ext uri="{BB962C8B-B14F-4D97-AF65-F5344CB8AC3E}">
        <p14:creationId xmlns:p14="http://schemas.microsoft.com/office/powerpoint/2010/main" val="2372299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trends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17</a:t>
            </a:fld>
            <a:endParaRPr lang="en-US"/>
          </a:p>
        </p:txBody>
      </p:sp>
    </p:spTree>
    <p:extLst>
      <p:ext uri="{BB962C8B-B14F-4D97-AF65-F5344CB8AC3E}">
        <p14:creationId xmlns:p14="http://schemas.microsoft.com/office/powerpoint/2010/main" val="1092293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 slowing changing dimension for decision support applications</a:t>
            </a:r>
          </a:p>
        </p:txBody>
      </p:sp>
      <p:sp>
        <p:nvSpPr>
          <p:cNvPr id="4" name="Slide Number Placeholder 3"/>
          <p:cNvSpPr>
            <a:spLocks noGrp="1"/>
          </p:cNvSpPr>
          <p:nvPr>
            <p:ph type="sldNum" sz="quarter" idx="5"/>
          </p:nvPr>
        </p:nvSpPr>
        <p:spPr/>
        <p:txBody>
          <a:bodyPr/>
          <a:lstStyle/>
          <a:p>
            <a:fld id="{F0C9A646-AEF5-4904-9805-DE729D09A68E}" type="slidenum">
              <a:rPr lang="en-US" smtClean="0"/>
              <a:t>18</a:t>
            </a:fld>
            <a:endParaRPr lang="en-US"/>
          </a:p>
        </p:txBody>
      </p:sp>
    </p:spTree>
    <p:extLst>
      <p:ext uri="{BB962C8B-B14F-4D97-AF65-F5344CB8AC3E}">
        <p14:creationId xmlns:p14="http://schemas.microsoft.com/office/powerpoint/2010/main" val="457403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Recovering from accidental data changes and application errors</a:t>
            </a:r>
          </a:p>
        </p:txBody>
      </p:sp>
      <p:sp>
        <p:nvSpPr>
          <p:cNvPr id="4" name="Slide Number Placeholder 3"/>
          <p:cNvSpPr>
            <a:spLocks noGrp="1"/>
          </p:cNvSpPr>
          <p:nvPr>
            <p:ph type="sldNum" sz="quarter" idx="5"/>
          </p:nvPr>
        </p:nvSpPr>
        <p:spPr/>
        <p:txBody>
          <a:bodyPr/>
          <a:lstStyle/>
          <a:p>
            <a:fld id="{F0C9A646-AEF5-4904-9805-DE729D09A68E}" type="slidenum">
              <a:rPr lang="en-US" smtClean="0"/>
              <a:t>19</a:t>
            </a:fld>
            <a:endParaRPr lang="en-US"/>
          </a:p>
        </p:txBody>
      </p:sp>
    </p:spTree>
    <p:extLst>
      <p:ext uri="{BB962C8B-B14F-4D97-AF65-F5344CB8AC3E}">
        <p14:creationId xmlns:p14="http://schemas.microsoft.com/office/powerpoint/2010/main" val="102456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6C0-0175-2450-E811-C08C4BAA41E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EE8F9B-C82B-0B69-1F5C-1FEEC3DC5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3FD8-E36C-5E1F-B9CF-C80CAA457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D624E-E779-3A38-B771-634074BDD266}"/>
              </a:ext>
            </a:extLst>
          </p:cNvPr>
          <p:cNvSpPr>
            <a:spLocks noGrp="1"/>
          </p:cNvSpPr>
          <p:nvPr>
            <p:ph type="subTitle" idx="1"/>
          </p:nvPr>
        </p:nvSpPr>
        <p:spPr>
          <a:xfrm>
            <a:off x="1524000" y="3602038"/>
            <a:ext cx="9144000" cy="1655762"/>
          </a:xfrm>
        </p:spPr>
        <p:txBody>
          <a:bodyPr/>
          <a:lstStyle>
            <a:lvl1pPr marL="0" indent="0" algn="ctr">
              <a:buNone/>
              <a:defRPr sz="2400">
                <a:solidFill>
                  <a:srgbClr val="FD98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76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52D0-FC26-8715-C153-B928A307B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B6820-E47C-80A3-277F-ABD292FE9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818272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2692F3-CDCD-5E19-E3A5-48B256BFFFFB}"/>
              </a:ext>
            </a:extLst>
          </p:cNvPr>
          <p:cNvSpPr>
            <a:spLocks noGrp="1"/>
          </p:cNvSpPr>
          <p:nvPr>
            <p:ph type="pic" sz="quarter" idx="10"/>
          </p:nvPr>
        </p:nvSpPr>
        <p:spPr>
          <a:xfrm>
            <a:off x="252023" y="158750"/>
            <a:ext cx="11687953" cy="6018213"/>
          </a:xfrm>
        </p:spPr>
        <p:txBody>
          <a:bodyPr/>
          <a:lstStyle/>
          <a:p>
            <a:endParaRPr lang="en-US"/>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674767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5F4-61FF-E25B-2487-D8C67627743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D96E0E1-FFD1-7196-3B50-156A8CB468E6}"/>
              </a:ext>
            </a:extLst>
          </p:cNvPr>
          <p:cNvSpPr>
            <a:spLocks noGrp="1"/>
          </p:cNvSpPr>
          <p:nvPr>
            <p:ph type="body" idx="1"/>
          </p:nvPr>
        </p:nvSpPr>
        <p:spPr>
          <a:xfrm>
            <a:off x="831850" y="4589463"/>
            <a:ext cx="10515600" cy="1500187"/>
          </a:xfrm>
        </p:spPr>
        <p:txBody>
          <a:bodyPr/>
          <a:lstStyle>
            <a:lvl1pPr marL="0" indent="0">
              <a:buNone/>
              <a:defRPr sz="2400">
                <a:solidFill>
                  <a:srgbClr val="FFAE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5275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3A2C-4794-5DD0-8C64-76E78AF0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71A85-02D5-98E2-F987-EE28D26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E988B-D505-C6F3-5C1E-6D00615B9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E2DAE4D8-1EEF-AA44-6840-779B3439719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00893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B814-3FC2-7017-54EB-8D074D6E3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716E0-A44E-F348-B996-F2E2B045B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3C0EA-1A4A-CAD1-6750-B21141AD4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40B8C-FB50-E7E9-85AE-6925A74E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9FF74-8FCB-6010-687E-5B85D8FD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17FCF5D2-8A7B-0E69-19EA-63FE6D952FA5}"/>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046538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F6D-361D-6D9A-A2C3-3A2D52841DE2}"/>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885AA12E-D2EF-8F6E-08C9-DFAE0DC99427}"/>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587045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5FA7BC-FEE4-028A-0B54-56272704B191}"/>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565685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0D12-51D8-E201-7044-43E74C0AD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96C05-1C4A-6FC4-16F0-6C8A06134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1AAFCD-A70C-B736-C8D0-C08B14EA9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A4BBC46B-ADB8-2F93-4F7A-F7F5C840948E}"/>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232546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E63-4B3B-8104-7EB5-86933D483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4EF47-7E9F-0C68-61C3-38C841A4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BB74-28F3-3D06-1C79-B61A8C9A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2710DCF6-5B51-B479-2ADB-E552247D273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17283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7DD-9894-5D72-5B08-13D5ACDAB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602F6-AA79-882E-CF77-BF83C64F6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68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3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CA6E-7E94-F691-E203-C43396E4D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A909E-DB66-BF0A-C490-3A7DCFC5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078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604-442A-4FB6-1D55-B68DA4BD2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2B8BD-785E-9B83-434F-98540EE8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C22624-AD9B-028E-2A67-69397DE59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39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0B02-B4C5-0677-DE51-4E18C2BAD9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75A135-8819-CFBE-45DC-A3B8CE03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C9E2B-9EFB-361E-6B1A-E3CBA5956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E5EDE-723C-E880-9E87-BC50CA2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A5DE9-42F7-BC53-6B88-E63888B18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6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6DA2-A400-797A-1067-A56AF030B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40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1165-8670-D4F6-4DF6-20E5D5A14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50ECB-DD3B-4FF8-B2AA-356495DB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E5C01-73FE-D821-03DF-8AF1B805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233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B2-733B-9A44-6F04-D3A28F5A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3CA2-767F-5515-B886-9034F9FAD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E7BEB-0936-83CC-80B2-2C3287730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867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34BF5-8AE4-9AEF-24D7-3E97C0C8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18401D-3B99-FD82-86AE-7515058E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19BE165-EBA6-F80D-4A68-89E1F4E4DAF3}"/>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10" name="Picture 9">
            <a:extLst>
              <a:ext uri="{FF2B5EF4-FFF2-40B4-BE49-F238E27FC236}">
                <a16:creationId xmlns:a16="http://schemas.microsoft.com/office/drawing/2014/main" id="{02E6C9DB-31BB-8827-8740-8DD02D1ABF7B}"/>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
        <p:nvSpPr>
          <p:cNvPr id="11" name="TextBox 10">
            <a:extLst>
              <a:ext uri="{FF2B5EF4-FFF2-40B4-BE49-F238E27FC236}">
                <a16:creationId xmlns:a16="http://schemas.microsoft.com/office/drawing/2014/main" id="{33A7556A-18A4-836D-C54C-021C51E783B3}"/>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329648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3127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F983-08C1-4EF8-A989-039DFF023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197576-81E8-F978-06C4-E824DD3B8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6377707-6F98-6180-DB13-F68122C37799}"/>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8" name="Picture 7">
            <a:extLst>
              <a:ext uri="{FF2B5EF4-FFF2-40B4-BE49-F238E27FC236}">
                <a16:creationId xmlns:a16="http://schemas.microsoft.com/office/drawing/2014/main" id="{3546278C-6C74-ED9E-22BF-92CF1A533260}"/>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Tree>
    <p:extLst>
      <p:ext uri="{BB962C8B-B14F-4D97-AF65-F5344CB8AC3E}">
        <p14:creationId xmlns:p14="http://schemas.microsoft.com/office/powerpoint/2010/main" val="3570235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4"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rgbClr val="ACFB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11317"/>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95FFD689-CD6A-2F3C-498C-DAD00865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965" y="150329"/>
            <a:ext cx="1620386" cy="92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33C8-3D95-539F-5D80-D29A27F56780}"/>
              </a:ext>
            </a:extLst>
          </p:cNvPr>
          <p:cNvSpPr>
            <a:spLocks noGrp="1"/>
          </p:cNvSpPr>
          <p:nvPr>
            <p:ph type="title"/>
          </p:nvPr>
        </p:nvSpPr>
        <p:spPr/>
        <p:txBody>
          <a:bodyPr/>
          <a:lstStyle/>
          <a:p>
            <a:r>
              <a:rPr lang="en-US" dirty="0"/>
              <a:t>System-Versioned</a:t>
            </a:r>
          </a:p>
        </p:txBody>
      </p:sp>
      <p:pic>
        <p:nvPicPr>
          <p:cNvPr id="6" name="Picture Placeholder 5">
            <a:extLst>
              <a:ext uri="{FF2B5EF4-FFF2-40B4-BE49-F238E27FC236}">
                <a16:creationId xmlns:a16="http://schemas.microsoft.com/office/drawing/2014/main" id="{2F7AAF50-369B-E5AB-7B50-2B3531DD1D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04EDBF65-1246-E986-AC5B-B3BDD3607AF2}"/>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318771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46B-D209-74B0-9EE8-6CD76753E7A8}"/>
              </a:ext>
            </a:extLst>
          </p:cNvPr>
          <p:cNvSpPr>
            <a:spLocks noGrp="1"/>
          </p:cNvSpPr>
          <p:nvPr>
            <p:ph type="title"/>
          </p:nvPr>
        </p:nvSpPr>
        <p:spPr/>
        <p:txBody>
          <a:bodyPr/>
          <a:lstStyle/>
          <a:p>
            <a:r>
              <a:rPr lang="en-US" dirty="0"/>
              <a:t>Rule of Two</a:t>
            </a:r>
          </a:p>
        </p:txBody>
      </p:sp>
      <p:pic>
        <p:nvPicPr>
          <p:cNvPr id="6" name="Picture Placeholder 5">
            <a:extLst>
              <a:ext uri="{FF2B5EF4-FFF2-40B4-BE49-F238E27FC236}">
                <a16:creationId xmlns:a16="http://schemas.microsoft.com/office/drawing/2014/main" id="{584CB9E3-223A-E172-7E46-8A4E59F3A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0" r="7780"/>
          <a:stretch>
            <a:fillRect/>
          </a:stretch>
        </p:blipFill>
        <p:spPr/>
      </p:pic>
      <p:sp>
        <p:nvSpPr>
          <p:cNvPr id="4" name="Text Placeholder 3">
            <a:extLst>
              <a:ext uri="{FF2B5EF4-FFF2-40B4-BE49-F238E27FC236}">
                <a16:creationId xmlns:a16="http://schemas.microsoft.com/office/drawing/2014/main" id="{91A9F5C6-9063-46DF-94FD-202F581AA545}"/>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09980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C943-B340-DD52-A98D-ED9368B975E7}"/>
              </a:ext>
            </a:extLst>
          </p:cNvPr>
          <p:cNvSpPr>
            <a:spLocks noGrp="1"/>
          </p:cNvSpPr>
          <p:nvPr>
            <p:ph type="title"/>
          </p:nvPr>
        </p:nvSpPr>
        <p:spPr/>
        <p:txBody>
          <a:bodyPr/>
          <a:lstStyle/>
          <a:p>
            <a:r>
              <a:rPr lang="en-US" dirty="0"/>
              <a:t>Availability</a:t>
            </a:r>
          </a:p>
        </p:txBody>
      </p:sp>
      <p:pic>
        <p:nvPicPr>
          <p:cNvPr id="6" name="Picture Placeholder 5">
            <a:extLst>
              <a:ext uri="{FF2B5EF4-FFF2-40B4-BE49-F238E27FC236}">
                <a16:creationId xmlns:a16="http://schemas.microsoft.com/office/drawing/2014/main" id="{0FC76799-ADCE-89D4-D546-8AE8F239B7F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6E2AD1BC-DBC8-3577-0F60-1209E0AA1F0C}"/>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947300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Why use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89417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5E9-A883-D09F-9C3F-51B73D9FA476}"/>
              </a:ext>
            </a:extLst>
          </p:cNvPr>
          <p:cNvSpPr>
            <a:spLocks noGrp="1"/>
          </p:cNvSpPr>
          <p:nvPr>
            <p:ph type="title"/>
          </p:nvPr>
        </p:nvSpPr>
        <p:spPr/>
        <p:txBody>
          <a:bodyPr/>
          <a:lstStyle/>
          <a:p>
            <a:r>
              <a:rPr lang="en-US" dirty="0"/>
              <a:t>Why use temporal tables?</a:t>
            </a:r>
          </a:p>
        </p:txBody>
      </p:sp>
      <p:sp>
        <p:nvSpPr>
          <p:cNvPr id="3" name="Rectangle: Rounded Corners 2">
            <a:extLst>
              <a:ext uri="{FF2B5EF4-FFF2-40B4-BE49-F238E27FC236}">
                <a16:creationId xmlns:a16="http://schemas.microsoft.com/office/drawing/2014/main" id="{F00F5FF2-0A72-E491-F731-7F3E66E397B9}"/>
              </a:ext>
            </a:extLst>
          </p:cNvPr>
          <p:cNvSpPr/>
          <p:nvPr/>
        </p:nvSpPr>
        <p:spPr>
          <a:xfrm>
            <a:off x="838200" y="163274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Immutable History</a:t>
            </a:r>
          </a:p>
        </p:txBody>
      </p:sp>
      <p:sp>
        <p:nvSpPr>
          <p:cNvPr id="4" name="Rectangle: Rounded Corners 3">
            <a:extLst>
              <a:ext uri="{FF2B5EF4-FFF2-40B4-BE49-F238E27FC236}">
                <a16:creationId xmlns:a16="http://schemas.microsoft.com/office/drawing/2014/main" id="{07C26206-EC9A-8D47-3E06-8338C0623676}"/>
              </a:ext>
            </a:extLst>
          </p:cNvPr>
          <p:cNvSpPr/>
          <p:nvPr/>
        </p:nvSpPr>
        <p:spPr>
          <a:xfrm>
            <a:off x="6786880" y="168616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Built-In Time-Travelling Query Support</a:t>
            </a:r>
          </a:p>
        </p:txBody>
      </p:sp>
      <p:sp>
        <p:nvSpPr>
          <p:cNvPr id="5" name="Rectangle: Rounded Corners 4">
            <a:extLst>
              <a:ext uri="{FF2B5EF4-FFF2-40B4-BE49-F238E27FC236}">
                <a16:creationId xmlns:a16="http://schemas.microsoft.com/office/drawing/2014/main" id="{D529EFC6-A161-4006-50A8-EA31D573C2CA}"/>
              </a:ext>
            </a:extLst>
          </p:cNvPr>
          <p:cNvSpPr/>
          <p:nvPr/>
        </p:nvSpPr>
        <p:spPr>
          <a:xfrm>
            <a:off x="83820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Better DML Performance</a:t>
            </a:r>
          </a:p>
        </p:txBody>
      </p:sp>
      <p:sp>
        <p:nvSpPr>
          <p:cNvPr id="6" name="Rectangle: Rounded Corners 5">
            <a:extLst>
              <a:ext uri="{FF2B5EF4-FFF2-40B4-BE49-F238E27FC236}">
                <a16:creationId xmlns:a16="http://schemas.microsoft.com/office/drawing/2014/main" id="{CA85D19B-11C1-E17E-D887-AEF2D5A44827}"/>
              </a:ext>
            </a:extLst>
          </p:cNvPr>
          <p:cNvSpPr/>
          <p:nvPr/>
        </p:nvSpPr>
        <p:spPr>
          <a:xfrm>
            <a:off x="678688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Minimal Maintenance Costs</a:t>
            </a:r>
          </a:p>
        </p:txBody>
      </p:sp>
    </p:spTree>
    <p:extLst>
      <p:ext uri="{BB962C8B-B14F-4D97-AF65-F5344CB8AC3E}">
        <p14:creationId xmlns:p14="http://schemas.microsoft.com/office/powerpoint/2010/main" val="31517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5ECC-AB0A-60BA-596A-23937CF90F2C}"/>
              </a:ext>
            </a:extLst>
          </p:cNvPr>
          <p:cNvSpPr>
            <a:spLocks noGrp="1"/>
          </p:cNvSpPr>
          <p:nvPr>
            <p:ph type="title"/>
          </p:nvPr>
        </p:nvSpPr>
        <p:spPr/>
        <p:txBody>
          <a:bodyPr/>
          <a:lstStyle/>
          <a:p>
            <a:r>
              <a:rPr lang="en-US" dirty="0"/>
              <a:t>Auditing</a:t>
            </a:r>
          </a:p>
        </p:txBody>
      </p:sp>
      <p:pic>
        <p:nvPicPr>
          <p:cNvPr id="6" name="Picture Placeholder 5">
            <a:extLst>
              <a:ext uri="{FF2B5EF4-FFF2-40B4-BE49-F238E27FC236}">
                <a16:creationId xmlns:a16="http://schemas.microsoft.com/office/drawing/2014/main" id="{79D1CED1-3E9D-8B2A-DA0F-3DDED242AC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8BC22F7-3F83-CD3F-ED19-11388E3B25CA}"/>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725973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6BA-2059-562A-306F-04C0C4E8863E}"/>
              </a:ext>
            </a:extLst>
          </p:cNvPr>
          <p:cNvSpPr>
            <a:spLocks noGrp="1"/>
          </p:cNvSpPr>
          <p:nvPr>
            <p:ph type="title"/>
          </p:nvPr>
        </p:nvSpPr>
        <p:spPr/>
        <p:txBody>
          <a:bodyPr/>
          <a:lstStyle/>
          <a:p>
            <a:r>
              <a:rPr lang="en-US" dirty="0"/>
              <a:t>Reconstructing State</a:t>
            </a:r>
          </a:p>
        </p:txBody>
      </p:sp>
      <p:pic>
        <p:nvPicPr>
          <p:cNvPr id="6" name="Picture Placeholder 5">
            <a:extLst>
              <a:ext uri="{FF2B5EF4-FFF2-40B4-BE49-F238E27FC236}">
                <a16:creationId xmlns:a16="http://schemas.microsoft.com/office/drawing/2014/main" id="{F2BB2BC2-4A37-2F73-B16B-9A041689CC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0A553E02-6C9C-A346-7D49-70A5742F351E}"/>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904971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A3D8-D22D-A1FD-3F01-FDDBB2399F29}"/>
              </a:ext>
            </a:extLst>
          </p:cNvPr>
          <p:cNvSpPr>
            <a:spLocks noGrp="1"/>
          </p:cNvSpPr>
          <p:nvPr>
            <p:ph type="title"/>
          </p:nvPr>
        </p:nvSpPr>
        <p:spPr/>
        <p:txBody>
          <a:bodyPr/>
          <a:lstStyle/>
          <a:p>
            <a:r>
              <a:rPr lang="en-US" dirty="0"/>
              <a:t>Calculating Trends</a:t>
            </a:r>
          </a:p>
        </p:txBody>
      </p:sp>
      <p:pic>
        <p:nvPicPr>
          <p:cNvPr id="6" name="Picture Placeholder 5">
            <a:extLst>
              <a:ext uri="{FF2B5EF4-FFF2-40B4-BE49-F238E27FC236}">
                <a16:creationId xmlns:a16="http://schemas.microsoft.com/office/drawing/2014/main" id="{0BA45988-E134-9B69-DC3B-621BCDB6D2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533" r="11533"/>
          <a:stretch>
            <a:fillRect/>
          </a:stretch>
        </p:blipFill>
        <p:spPr/>
      </p:pic>
      <p:sp>
        <p:nvSpPr>
          <p:cNvPr id="4" name="Text Placeholder 3">
            <a:extLst>
              <a:ext uri="{FF2B5EF4-FFF2-40B4-BE49-F238E27FC236}">
                <a16:creationId xmlns:a16="http://schemas.microsoft.com/office/drawing/2014/main" id="{DDADC6B1-14D1-C74A-382F-565F199AFA98}"/>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56107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A0D-79AC-8C8B-D9D2-6022A2A2EFC5}"/>
              </a:ext>
            </a:extLst>
          </p:cNvPr>
          <p:cNvSpPr>
            <a:spLocks noGrp="1"/>
          </p:cNvSpPr>
          <p:nvPr>
            <p:ph type="title"/>
          </p:nvPr>
        </p:nvSpPr>
        <p:spPr/>
        <p:txBody>
          <a:bodyPr/>
          <a:lstStyle/>
          <a:p>
            <a:r>
              <a:rPr lang="en-US" dirty="0"/>
              <a:t>Slowly Changing Dimensions</a:t>
            </a:r>
          </a:p>
        </p:txBody>
      </p:sp>
      <p:pic>
        <p:nvPicPr>
          <p:cNvPr id="6" name="Picture Placeholder 5">
            <a:extLst>
              <a:ext uri="{FF2B5EF4-FFF2-40B4-BE49-F238E27FC236}">
                <a16:creationId xmlns:a16="http://schemas.microsoft.com/office/drawing/2014/main" id="{FA3640E3-1B94-16DD-EB60-869CF942120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189" r="11189"/>
          <a:stretch>
            <a:fillRect/>
          </a:stretch>
        </p:blipFill>
        <p:spPr/>
      </p:pic>
      <p:sp>
        <p:nvSpPr>
          <p:cNvPr id="4" name="Text Placeholder 3">
            <a:extLst>
              <a:ext uri="{FF2B5EF4-FFF2-40B4-BE49-F238E27FC236}">
                <a16:creationId xmlns:a16="http://schemas.microsoft.com/office/drawing/2014/main" id="{E45C29F5-9146-6314-BF67-29C66B26FBD0}"/>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900480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FAE-66C6-1348-B052-F580BFCF7639}"/>
              </a:ext>
            </a:extLst>
          </p:cNvPr>
          <p:cNvSpPr>
            <a:spLocks noGrp="1"/>
          </p:cNvSpPr>
          <p:nvPr>
            <p:ph type="title"/>
          </p:nvPr>
        </p:nvSpPr>
        <p:spPr/>
        <p:txBody>
          <a:bodyPr/>
          <a:lstStyle/>
          <a:p>
            <a:r>
              <a:rPr lang="en-US" dirty="0"/>
              <a:t>Accidental Recovery</a:t>
            </a:r>
          </a:p>
        </p:txBody>
      </p:sp>
      <p:pic>
        <p:nvPicPr>
          <p:cNvPr id="6" name="Picture Placeholder 5">
            <a:extLst>
              <a:ext uri="{FF2B5EF4-FFF2-40B4-BE49-F238E27FC236}">
                <a16:creationId xmlns:a16="http://schemas.microsoft.com/office/drawing/2014/main" id="{DED58A4D-F1CD-8E48-88E6-4C241BE1DD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604" r="3604"/>
          <a:stretch>
            <a:fillRect/>
          </a:stretch>
        </p:blipFill>
        <p:spPr/>
      </p:pic>
      <p:sp>
        <p:nvSpPr>
          <p:cNvPr id="4" name="Text Placeholder 3">
            <a:extLst>
              <a:ext uri="{FF2B5EF4-FFF2-40B4-BE49-F238E27FC236}">
                <a16:creationId xmlns:a16="http://schemas.microsoft.com/office/drawing/2014/main" id="{2869672A-937F-93A6-7110-DCA8BD1FD195}"/>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284202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EF54B-62E3-07D4-1990-6E36C1487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311" y="0"/>
            <a:ext cx="9855378" cy="6301469"/>
          </a:xfrm>
          <a:prstGeom prst="rect">
            <a:avLst/>
          </a:prstGeom>
        </p:spPr>
      </p:pic>
    </p:spTree>
    <p:extLst>
      <p:ext uri="{BB962C8B-B14F-4D97-AF65-F5344CB8AC3E}">
        <p14:creationId xmlns:p14="http://schemas.microsoft.com/office/powerpoint/2010/main" val="590583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How do temporal tables work?</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744156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1855219573"/>
              </p:ext>
            </p:extLst>
          </p:nvPr>
        </p:nvGraphicFramePr>
        <p:xfrm>
          <a:off x="838200" y="2032000"/>
          <a:ext cx="4088765" cy="148336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Database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spTree>
    <p:extLst>
      <p:ext uri="{BB962C8B-B14F-4D97-AF65-F5344CB8AC3E}">
        <p14:creationId xmlns:p14="http://schemas.microsoft.com/office/powerpoint/2010/main" val="225075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2604532"/>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4056923790"/>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4" name="Arrow: Right 3">
            <a:extLst>
              <a:ext uri="{FF2B5EF4-FFF2-40B4-BE49-F238E27FC236}">
                <a16:creationId xmlns:a16="http://schemas.microsoft.com/office/drawing/2014/main" id="{65A0F2D1-999A-573F-5119-5AD44DE5A8D2}"/>
              </a:ext>
            </a:extLst>
          </p:cNvPr>
          <p:cNvSpPr/>
          <p:nvPr/>
        </p:nvSpPr>
        <p:spPr>
          <a:xfrm>
            <a:off x="165100" y="356870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F274B97-D58F-10A2-7FCE-FD366E97E927}"/>
              </a:ext>
            </a:extLst>
          </p:cNvPr>
          <p:cNvSpPr/>
          <p:nvPr/>
        </p:nvSpPr>
        <p:spPr>
          <a:xfrm>
            <a:off x="165100" y="396494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809451300"/>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2926209"/>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sp>
        <p:nvSpPr>
          <p:cNvPr id="18" name="Arrow: Up 17">
            <a:extLst>
              <a:ext uri="{FF2B5EF4-FFF2-40B4-BE49-F238E27FC236}">
                <a16:creationId xmlns:a16="http://schemas.microsoft.com/office/drawing/2014/main" id="{7CD75CE7-4682-A8B5-7192-B4A296048C5F}"/>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C47EA-EA4B-F9D5-9586-D003CE44CFC2}"/>
              </a:ext>
            </a:extLst>
          </p:cNvPr>
          <p:cNvSpPr/>
          <p:nvPr/>
        </p:nvSpPr>
        <p:spPr>
          <a:xfrm>
            <a:off x="1975925" y="5471160"/>
            <a:ext cx="1813317"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Insert</a:t>
            </a:r>
          </a:p>
        </p:txBody>
      </p:sp>
    </p:spTree>
    <p:extLst>
      <p:ext uri="{BB962C8B-B14F-4D97-AF65-F5344CB8AC3E}">
        <p14:creationId xmlns:p14="http://schemas.microsoft.com/office/powerpoint/2010/main" val="21444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extLst>
              <p:ext uri="{D42A27DB-BD31-4B8C-83A1-F6EECF244321}">
                <p14:modId xmlns:p14="http://schemas.microsoft.com/office/powerpoint/2010/main" val="159082505"/>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559560" cy="369332"/>
          </a:xfrm>
          <a:prstGeom prst="rect">
            <a:avLst/>
          </a:prstGeom>
          <a:noFill/>
        </p:spPr>
        <p:txBody>
          <a:bodyPr wrap="square">
            <a:spAutoFit/>
          </a:bodyPr>
          <a:lstStyle/>
          <a:p>
            <a:r>
              <a:rPr lang="en-US" dirty="0" err="1"/>
              <a:t>TaleLearnCode</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18:00:00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18:10:00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67191"/>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F08DDA83-0A6C-D6CA-CB9F-844340CACADA}"/>
              </a:ext>
            </a:extLst>
          </p:cNvPr>
          <p:cNvSpPr/>
          <p:nvPr/>
        </p:nvSpPr>
        <p:spPr>
          <a:xfrm>
            <a:off x="1756827" y="5471160"/>
            <a:ext cx="2251514"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Update</a:t>
            </a:r>
          </a:p>
        </p:txBody>
      </p:sp>
      <p:sp>
        <p:nvSpPr>
          <p:cNvPr id="28" name="Arrow: Up 27">
            <a:extLst>
              <a:ext uri="{FF2B5EF4-FFF2-40B4-BE49-F238E27FC236}">
                <a16:creationId xmlns:a16="http://schemas.microsoft.com/office/drawing/2014/main" id="{6D24B431-262D-2EFF-48DE-A0BC1872DFE0}"/>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6AB930-C70F-D4CD-F02B-741AEA41CA48}"/>
              </a:ext>
            </a:extLst>
          </p:cNvPr>
          <p:cNvSpPr txBox="1"/>
          <p:nvPr/>
        </p:nvSpPr>
        <p:spPr>
          <a:xfrm>
            <a:off x="2753351" y="3536177"/>
            <a:ext cx="2138680" cy="369332"/>
          </a:xfrm>
          <a:prstGeom prst="rect">
            <a:avLst/>
          </a:prstGeom>
          <a:noFill/>
        </p:spPr>
        <p:txBody>
          <a:bodyPr wrap="square">
            <a:spAutoFit/>
          </a:bodyPr>
          <a:lstStyle/>
          <a:p>
            <a:r>
              <a:rPr lang="en-US" dirty="0"/>
              <a:t>2022-08-06 18:10:00</a:t>
            </a:r>
          </a:p>
        </p:txBody>
      </p:sp>
    </p:spTree>
    <p:extLst>
      <p:ext uri="{BB962C8B-B14F-4D97-AF65-F5344CB8AC3E}">
        <p14:creationId xmlns:p14="http://schemas.microsoft.com/office/powerpoint/2010/main" val="7209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9" grpId="0"/>
      <p:bldP spid="20" grpId="0"/>
      <p:bldP spid="21" grpId="0"/>
      <p:bldP spid="22" grpId="0"/>
      <p:bldP spid="4" grpId="0" animBg="1"/>
      <p:bldP spid="23" grpId="0" animBg="1"/>
      <p:bldP spid="24" grpId="0" animBg="1"/>
      <p:bldP spid="25" grpId="0" animBg="1"/>
      <p:bldP spid="26" grpId="0"/>
      <p:bldP spid="28"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5" name="Multiplication Sign 4">
            <a:extLst>
              <a:ext uri="{FF2B5EF4-FFF2-40B4-BE49-F238E27FC236}">
                <a16:creationId xmlns:a16="http://schemas.microsoft.com/office/drawing/2014/main" id="{5405CA00-4B49-5BF8-4EC6-B4E3F337458C}"/>
              </a:ext>
            </a:extLst>
          </p:cNvPr>
          <p:cNvSpPr/>
          <p:nvPr/>
        </p:nvSpPr>
        <p:spPr>
          <a:xfrm>
            <a:off x="1288471" y="2145287"/>
            <a:ext cx="2913420" cy="2374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C86917-0AFE-3F5B-50A2-17C573D6CA6B}"/>
              </a:ext>
            </a:extLst>
          </p:cNvPr>
          <p:cNvSpPr/>
          <p:nvPr/>
        </p:nvSpPr>
        <p:spPr>
          <a:xfrm>
            <a:off x="1870095" y="5471160"/>
            <a:ext cx="202497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Delete</a:t>
            </a:r>
          </a:p>
        </p:txBody>
      </p:sp>
      <p:sp>
        <p:nvSpPr>
          <p:cNvPr id="28" name="Arrow: Up 27">
            <a:extLst>
              <a:ext uri="{FF2B5EF4-FFF2-40B4-BE49-F238E27FC236}">
                <a16:creationId xmlns:a16="http://schemas.microsoft.com/office/drawing/2014/main" id="{9F835A92-3447-B1EF-2745-D9549770F5FA}"/>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4" grpId="0" animBg="1"/>
      <p:bldP spid="23" grpId="0" animBg="1"/>
      <p:bldP spid="24" grpId="0" animBg="1"/>
      <p:bldP spid="25" grpId="0" animBg="1"/>
      <p:bldP spid="5"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3D9AEE94-AC7C-1793-C415-3B9AECEFADD4}"/>
              </a:ext>
            </a:extLst>
          </p:cNvPr>
          <p:cNvSpPr/>
          <p:nvPr/>
        </p:nvSpPr>
        <p:spPr>
          <a:xfrm>
            <a:off x="1873748" y="5471160"/>
            <a:ext cx="201766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Merge</a:t>
            </a:r>
          </a:p>
        </p:txBody>
      </p:sp>
      <p:sp>
        <p:nvSpPr>
          <p:cNvPr id="28" name="Arrow: Up 27">
            <a:extLst>
              <a:ext uri="{FF2B5EF4-FFF2-40B4-BE49-F238E27FC236}">
                <a16:creationId xmlns:a16="http://schemas.microsoft.com/office/drawing/2014/main" id="{36042588-6025-5E4A-68ED-1E41F9AF05CB}"/>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5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72409853"/>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55141872"/>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48040" cy="646331"/>
          </a:xfrm>
          <a:prstGeom prst="rect">
            <a:avLst/>
          </a:prstGeom>
          <a:solidFill>
            <a:srgbClr val="FFF4C0"/>
          </a:solidFill>
        </p:spPr>
        <p:txBody>
          <a:bodyPr wrap="none" rtlCol="0">
            <a:spAutoFit/>
          </a:bodyPr>
          <a:lstStyle/>
          <a:p>
            <a:r>
              <a:rPr lang="en-US" dirty="0"/>
              <a:t>FOR SYSTEM_TIME</a:t>
            </a:r>
          </a:p>
          <a:p>
            <a:r>
              <a:rPr lang="en-US" dirty="0"/>
              <a:t>ALL, AS OF, BETWEEN..AND, FROM..TO, CONTAINED IN</a:t>
            </a:r>
          </a:p>
        </p:txBody>
      </p:sp>
    </p:spTree>
    <p:extLst>
      <p:ext uri="{BB962C8B-B14F-4D97-AF65-F5344CB8AC3E}">
        <p14:creationId xmlns:p14="http://schemas.microsoft.com/office/powerpoint/2010/main" val="1993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BETWEEN</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'2022-08-05 00:00:00</a:t>
            </a:r>
            <a:r>
              <a:rPr lang="en-US" sz="2800" b="0" i="0" dirty="0">
                <a:solidFill>
                  <a:srgbClr val="CE9178"/>
                </a:solidFill>
                <a:effectLst/>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AND</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23:59:59</a:t>
            </a:r>
            <a:r>
              <a:rPr lang="en-US" sz="2800" b="0" i="0" dirty="0">
                <a:solidFill>
                  <a:srgbClr val="CE9178"/>
                </a:solidFill>
                <a:effectLst/>
                <a:latin typeface="Consolas" panose="020B0609020204030204" pitchFamily="49" charset="0"/>
              </a:rPr>
              <a:t>'</a:t>
            </a:r>
            <a:endParaRPr lang="en-US" sz="2800" dirty="0">
              <a:latin typeface="Consolas" panose="020B0609020204030204" pitchFamily="49" charset="0"/>
            </a:endParaRP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r>
              <a:rPr lang="en-US" sz="2800" dirty="0">
                <a:solidFill>
                  <a:srgbClr val="448ADE"/>
                </a:solidFill>
                <a:latin typeface="Consolas" panose="020B0609020204030204" pitchFamily="49" charset="0"/>
              </a:rPr>
              <a:t>ORDER</a:t>
            </a:r>
            <a:r>
              <a:rPr lang="en-US" sz="2800" dirty="0">
                <a:latin typeface="Consolas" panose="020B0609020204030204" pitchFamily="49" charset="0"/>
              </a:rPr>
              <a:t> </a:t>
            </a:r>
            <a:r>
              <a:rPr lang="en-US" sz="2800" dirty="0">
                <a:solidFill>
                  <a:srgbClr val="448ADE"/>
                </a:solidFill>
                <a:latin typeface="Consolas" panose="020B0609020204030204" pitchFamily="49" charset="0"/>
              </a:rPr>
              <a:t>BY</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ValidFrom</a:t>
            </a:r>
            <a:endParaRPr lang="en-US" sz="2800" dirty="0">
              <a:solidFill>
                <a:schemeClr val="bg1"/>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3282921008"/>
              </p:ext>
            </p:extLst>
          </p:nvPr>
        </p:nvGraphicFramePr>
        <p:xfrm>
          <a:off x="1358289" y="4084432"/>
          <a:ext cx="9303703" cy="111252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BricskWithChad</a:t>
                      </a:r>
                      <a:endParaRPr lang="en-US" dirty="0"/>
                    </a:p>
                  </a:txBody>
                  <a:tcPr/>
                </a:tc>
                <a:tc>
                  <a:txBody>
                    <a:bodyPr/>
                    <a:lstStyle/>
                    <a:p>
                      <a:r>
                        <a:rPr lang="en-US" dirty="0"/>
                        <a:t>456</a:t>
                      </a:r>
                    </a:p>
                  </a:txBody>
                  <a:tcPr/>
                </a:tc>
                <a:tc>
                  <a:txBody>
                    <a:bodyPr/>
                    <a:lstStyle/>
                    <a:p>
                      <a:r>
                        <a:rPr lang="en-US" dirty="0"/>
                        <a:t>2022-08-06 18:10:00</a:t>
                      </a:r>
                    </a:p>
                  </a:txBody>
                  <a:tcPr/>
                </a:tc>
                <a:tc>
                  <a:txBody>
                    <a:bodyPr/>
                    <a:lstStyle/>
                    <a:p>
                      <a:r>
                        <a:rPr lang="en-US" dirty="0"/>
                        <a:t>9999-12-31 23:59:59</a:t>
                      </a:r>
                    </a:p>
                  </a:txBody>
                  <a:tcPr/>
                </a:tc>
                <a:extLst>
                  <a:ext uri="{0D108BD9-81ED-4DB2-BD59-A6C34878D82A}">
                    <a16:rowId xmlns:a16="http://schemas.microsoft.com/office/drawing/2014/main" val="2622197140"/>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27185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33350"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AS OF</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18:05:00</a:t>
            </a:r>
            <a:r>
              <a:rPr lang="en-US" sz="2800" b="0" i="0" dirty="0">
                <a:solidFill>
                  <a:srgbClr val="CE9178"/>
                </a:solidFill>
                <a:effectLst/>
                <a:latin typeface="Consolas" panose="020B0609020204030204" pitchFamily="49" charset="0"/>
              </a:rPr>
              <a:t>’</a:t>
            </a: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endParaRPr lang="en-US" sz="2800" dirty="0">
              <a:solidFill>
                <a:srgbClr val="B0C994"/>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1656956081"/>
              </p:ext>
            </p:extLst>
          </p:nvPr>
        </p:nvGraphicFramePr>
        <p:xfrm>
          <a:off x="1358289" y="4084432"/>
          <a:ext cx="9303703" cy="74168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8406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2" name="Content Placeholder 2">
            <a:extLst>
              <a:ext uri="{FF2B5EF4-FFF2-40B4-BE49-F238E27FC236}">
                <a16:creationId xmlns:a16="http://schemas.microsoft.com/office/drawing/2014/main" id="{AD868CDB-A0E9-D30D-B3E0-01DB03180F56}"/>
              </a:ext>
            </a:extLst>
          </p:cNvPr>
          <p:cNvSpPr txBox="1">
            <a:spLocks/>
          </p:cNvSpPr>
          <p:nvPr/>
        </p:nvSpPr>
        <p:spPr>
          <a:xfrm>
            <a:off x="838200" y="1995873"/>
            <a:ext cx="6014019" cy="12477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tx1"/>
                </a:solidFill>
                <a:latin typeface="Kamerik205 3" panose="020B0903030600020004" pitchFamily="34" charset="0"/>
              </a:rPr>
              <a:t>Director of Architecture</a:t>
            </a:r>
          </a:p>
          <a:p>
            <a:pPr marL="0" indent="0" algn="ctr">
              <a:buFont typeface="Arial" panose="020B0604020202020204" pitchFamily="34" charset="0"/>
              <a:buNone/>
            </a:pPr>
            <a:r>
              <a:rPr lang="en-US" sz="3200" dirty="0">
                <a:solidFill>
                  <a:schemeClr val="tx1"/>
                </a:solidFill>
                <a:latin typeface="Kamerik205 3" panose="020B0903030600020004" pitchFamily="34" charset="0"/>
              </a:rPr>
              <a:t>Louisville, KY</a:t>
            </a:r>
          </a:p>
        </p:txBody>
      </p:sp>
      <p:pic>
        <p:nvPicPr>
          <p:cNvPr id="3" name="Picture 2">
            <a:extLst>
              <a:ext uri="{FF2B5EF4-FFF2-40B4-BE49-F238E27FC236}">
                <a16:creationId xmlns:a16="http://schemas.microsoft.com/office/drawing/2014/main" id="{85429385-4392-868A-7753-DFE731B44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835" y="4004926"/>
            <a:ext cx="2289053" cy="923546"/>
          </a:xfrm>
          <a:prstGeom prst="rect">
            <a:avLst/>
          </a:prstGeom>
        </p:spPr>
      </p:pic>
      <p:pic>
        <p:nvPicPr>
          <p:cNvPr id="4" name="Picture 3" descr="A picture containing food, drawing&#10;&#10;Description automatically generated">
            <a:extLst>
              <a:ext uri="{FF2B5EF4-FFF2-40B4-BE49-F238E27FC236}">
                <a16:creationId xmlns:a16="http://schemas.microsoft.com/office/drawing/2014/main" id="{406D11E3-ED59-5DDE-289F-DF73A7576524}"/>
              </a:ext>
            </a:extLst>
          </p:cNvPr>
          <p:cNvPicPr>
            <a:picLocks noChangeAspect="1"/>
          </p:cNvPicPr>
          <p:nvPr/>
        </p:nvPicPr>
        <p:blipFill>
          <a:blip r:embed="rId4"/>
          <a:stretch>
            <a:fillRect/>
          </a:stretch>
        </p:blipFill>
        <p:spPr>
          <a:xfrm>
            <a:off x="838200" y="3656341"/>
            <a:ext cx="2253304" cy="1620716"/>
          </a:xfrm>
          <a:prstGeom prst="rect">
            <a:avLst/>
          </a:prstGeom>
        </p:spPr>
      </p:pic>
    </p:spTree>
    <p:extLst>
      <p:ext uri="{BB962C8B-B14F-4D97-AF65-F5344CB8AC3E}">
        <p14:creationId xmlns:p14="http://schemas.microsoft.com/office/powerpoint/2010/main" val="225369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3" name="Rectangle: Rounded Corners 2">
            <a:extLst>
              <a:ext uri="{FF2B5EF4-FFF2-40B4-BE49-F238E27FC236}">
                <a16:creationId xmlns:a16="http://schemas.microsoft.com/office/drawing/2014/main" id="{0E7F6443-7533-B2A7-4CBD-148E57F2D246}"/>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Tree>
    <p:extLst>
      <p:ext uri="{BB962C8B-B14F-4D97-AF65-F5344CB8AC3E}">
        <p14:creationId xmlns:p14="http://schemas.microsoft.com/office/powerpoint/2010/main" val="25249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DB402D81-A64F-CEE3-E9D4-D33D70AA3802}"/>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67F437E-16FF-0ECB-27E6-E00355352DA6}"/>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4041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5760EDDF-F2A1-B549-00BE-3AF09DF34CF8}"/>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8CFC0009-055B-2035-7499-C1CB5477C1A2}"/>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2FD8F9E3-5DD7-5A41-B61C-2CB132B911BA}"/>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22785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Tree>
    <p:extLst>
      <p:ext uri="{BB962C8B-B14F-4D97-AF65-F5344CB8AC3E}">
        <p14:creationId xmlns:p14="http://schemas.microsoft.com/office/powerpoint/2010/main" val="3279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
        <p:nvSpPr>
          <p:cNvPr id="11" name="Rectangle: Rounded Corners 10">
            <a:extLst>
              <a:ext uri="{FF2B5EF4-FFF2-40B4-BE49-F238E27FC236}">
                <a16:creationId xmlns:a16="http://schemas.microsoft.com/office/drawing/2014/main" id="{DDF62BDA-581F-65DC-3D56-0E4BC6343163}"/>
              </a:ext>
            </a:extLst>
          </p:cNvPr>
          <p:cNvSpPr/>
          <p:nvPr/>
        </p:nvSpPr>
        <p:spPr>
          <a:xfrm>
            <a:off x="3327763" y="4713127"/>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ALL</a:t>
            </a:r>
          </a:p>
        </p:txBody>
      </p:sp>
    </p:spTree>
    <p:extLst>
      <p:ext uri="{BB962C8B-B14F-4D97-AF65-F5344CB8AC3E}">
        <p14:creationId xmlns:p14="http://schemas.microsoft.com/office/powerpoint/2010/main" val="7511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common use cases for using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72648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101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008-3DB9-5772-7181-0C7DF837C533}"/>
              </a:ext>
            </a:extLst>
          </p:cNvPr>
          <p:cNvSpPr>
            <a:spLocks noGrp="1"/>
          </p:cNvSpPr>
          <p:nvPr>
            <p:ph type="title"/>
          </p:nvPr>
        </p:nvSpPr>
        <p:spPr/>
        <p:txBody>
          <a:bodyPr/>
          <a:lstStyle/>
          <a:p>
            <a:r>
              <a:rPr lang="en-US" dirty="0"/>
              <a:t>Time to Engage</a:t>
            </a:r>
          </a:p>
        </p:txBody>
      </p:sp>
      <p:sp>
        <p:nvSpPr>
          <p:cNvPr id="3" name="Content Placeholder 2">
            <a:extLst>
              <a:ext uri="{FF2B5EF4-FFF2-40B4-BE49-F238E27FC236}">
                <a16:creationId xmlns:a16="http://schemas.microsoft.com/office/drawing/2014/main" id="{07764A13-58D7-3732-238C-3982B55A63E5}"/>
              </a:ext>
            </a:extLst>
          </p:cNvPr>
          <p:cNvSpPr>
            <a:spLocks noGrp="1"/>
          </p:cNvSpPr>
          <p:nvPr>
            <p:ph idx="1"/>
          </p:nvPr>
        </p:nvSpPr>
        <p:spPr/>
        <p:txBody>
          <a:bodyPr/>
          <a:lstStyle/>
          <a:p>
            <a:r>
              <a:rPr lang="en-US" dirty="0"/>
              <a:t>Let’s create some temporal tables</a:t>
            </a:r>
          </a:p>
          <a:p>
            <a:r>
              <a:rPr lang="en-US" dirty="0"/>
              <a:t>INSERTs, UPDATEs, and DELETEs, oh my</a:t>
            </a:r>
          </a:p>
          <a:p>
            <a:r>
              <a:rPr lang="en-US" dirty="0"/>
              <a:t>Roads? Where we are going we don’t need roads</a:t>
            </a:r>
          </a:p>
        </p:txBody>
      </p:sp>
    </p:spTree>
    <p:extLst>
      <p:ext uri="{BB962C8B-B14F-4D97-AF65-F5344CB8AC3E}">
        <p14:creationId xmlns:p14="http://schemas.microsoft.com/office/powerpoint/2010/main" val="3588984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2189-505C-898E-7685-8287AD6A8A60}"/>
              </a:ext>
            </a:extLst>
          </p:cNvPr>
          <p:cNvSpPr>
            <a:spLocks noGrp="1"/>
          </p:cNvSpPr>
          <p:nvPr>
            <p:ph type="title"/>
          </p:nvPr>
        </p:nvSpPr>
        <p:spPr/>
        <p:txBody>
          <a:bodyPr/>
          <a:lstStyle/>
          <a:p>
            <a:r>
              <a:rPr lang="en-US" dirty="0"/>
              <a:t>Temporal Tables in Entity Framework</a:t>
            </a:r>
          </a:p>
        </p:txBody>
      </p:sp>
      <p:sp>
        <p:nvSpPr>
          <p:cNvPr id="3" name="Text Placeholder 2">
            <a:extLst>
              <a:ext uri="{FF2B5EF4-FFF2-40B4-BE49-F238E27FC236}">
                <a16:creationId xmlns:a16="http://schemas.microsoft.com/office/drawing/2014/main" id="{884ECA64-1452-B229-4B10-7D8318B58187}"/>
              </a:ext>
            </a:extLst>
          </p:cNvPr>
          <p:cNvSpPr>
            <a:spLocks noGrp="1"/>
          </p:cNvSpPr>
          <p:nvPr>
            <p:ph type="body" idx="1"/>
          </p:nvPr>
        </p:nvSpPr>
        <p:spPr/>
        <p:txBody>
          <a:bodyPr/>
          <a:lstStyle/>
          <a:p>
            <a:r>
              <a:rPr lang="en-US" dirty="0"/>
              <a:t>Time Travelling Data</a:t>
            </a:r>
          </a:p>
        </p:txBody>
      </p:sp>
    </p:spTree>
    <p:extLst>
      <p:ext uri="{BB962C8B-B14F-4D97-AF65-F5344CB8AC3E}">
        <p14:creationId xmlns:p14="http://schemas.microsoft.com/office/powerpoint/2010/main" val="4104879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37C-0E8E-B202-D69A-D3EC785E0041}"/>
              </a:ext>
            </a:extLst>
          </p:cNvPr>
          <p:cNvSpPr>
            <a:spLocks noGrp="1"/>
          </p:cNvSpPr>
          <p:nvPr>
            <p:ph type="title"/>
          </p:nvPr>
        </p:nvSpPr>
        <p:spPr>
          <a:xfrm>
            <a:off x="839788" y="457200"/>
            <a:ext cx="4246562" cy="1600200"/>
          </a:xfrm>
        </p:spPr>
        <p:txBody>
          <a:bodyPr/>
          <a:lstStyle/>
          <a:p>
            <a:r>
              <a:rPr lang="en-US" dirty="0"/>
              <a:t>Temporal Tables in Entity Framework</a:t>
            </a:r>
          </a:p>
        </p:txBody>
      </p:sp>
      <p:pic>
        <p:nvPicPr>
          <p:cNvPr id="6" name="Picture Placeholder 5">
            <a:extLst>
              <a:ext uri="{FF2B5EF4-FFF2-40B4-BE49-F238E27FC236}">
                <a16:creationId xmlns:a16="http://schemas.microsoft.com/office/drawing/2014/main" id="{742A5882-7F39-C276-E604-DA81A2575C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517" b="7517"/>
          <a:stretch>
            <a:fillRect/>
          </a:stretch>
        </p:blipFill>
        <p:spPr/>
      </p:pic>
      <p:sp>
        <p:nvSpPr>
          <p:cNvPr id="4" name="Text Placeholder 3">
            <a:extLst>
              <a:ext uri="{FF2B5EF4-FFF2-40B4-BE49-F238E27FC236}">
                <a16:creationId xmlns:a16="http://schemas.microsoft.com/office/drawing/2014/main" id="{FEDCEAAD-5308-C9A9-7411-3E4D41D9DBFB}"/>
              </a:ext>
            </a:extLst>
          </p:cNvPr>
          <p:cNvSpPr>
            <a:spLocks noGrp="1"/>
          </p:cNvSpPr>
          <p:nvPr>
            <p:ph type="body" sz="half" idx="2"/>
          </p:nvPr>
        </p:nvSpPr>
        <p:spPr/>
        <p:txBody>
          <a:bodyPr/>
          <a:lstStyle/>
          <a:p>
            <a:r>
              <a:rPr lang="en-US" dirty="0"/>
              <a:t>Support added in EF Core 6.0</a:t>
            </a:r>
          </a:p>
        </p:txBody>
      </p:sp>
    </p:spTree>
    <p:extLst>
      <p:ext uri="{BB962C8B-B14F-4D97-AF65-F5344CB8AC3E}">
        <p14:creationId xmlns:p14="http://schemas.microsoft.com/office/powerpoint/2010/main" val="247639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2F8A2C-D39F-FF12-C528-4A60B6223C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2467526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6FE6-A950-6305-1DB3-8EE469E2735B}"/>
              </a:ext>
            </a:extLst>
          </p:cNvPr>
          <p:cNvSpPr>
            <a:spLocks noGrp="1"/>
          </p:cNvSpPr>
          <p:nvPr>
            <p:ph type="title"/>
          </p:nvPr>
        </p:nvSpPr>
        <p:spPr>
          <a:xfrm>
            <a:off x="838200" y="365125"/>
            <a:ext cx="10896600" cy="1325563"/>
          </a:xfrm>
        </p:spPr>
        <p:txBody>
          <a:bodyPr/>
          <a:lstStyle/>
          <a:p>
            <a:r>
              <a:rPr lang="en-US" dirty="0"/>
              <a:t>Temporal Tables in Entity Framework</a:t>
            </a:r>
          </a:p>
        </p:txBody>
      </p:sp>
      <p:pic>
        <p:nvPicPr>
          <p:cNvPr id="3" name="Picture 2">
            <a:extLst>
              <a:ext uri="{FF2B5EF4-FFF2-40B4-BE49-F238E27FC236}">
                <a16:creationId xmlns:a16="http://schemas.microsoft.com/office/drawing/2014/main" id="{EF165683-CE24-3961-F2BB-11693A9C5A84}"/>
              </a:ext>
            </a:extLst>
          </p:cNvPr>
          <p:cNvPicPr>
            <a:picLocks noChangeAspect="1"/>
          </p:cNvPicPr>
          <p:nvPr/>
        </p:nvPicPr>
        <p:blipFill>
          <a:blip r:embed="rId3"/>
          <a:stretch>
            <a:fillRect/>
          </a:stretch>
        </p:blipFill>
        <p:spPr>
          <a:xfrm>
            <a:off x="1904415" y="2338235"/>
            <a:ext cx="8383170" cy="2181529"/>
          </a:xfrm>
          <a:prstGeom prst="rect">
            <a:avLst/>
          </a:prstGeom>
        </p:spPr>
      </p:pic>
    </p:spTree>
    <p:extLst>
      <p:ext uri="{BB962C8B-B14F-4D97-AF65-F5344CB8AC3E}">
        <p14:creationId xmlns:p14="http://schemas.microsoft.com/office/powerpoint/2010/main" val="3600641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A5B7-5AF3-37D5-BACA-201CF15F53B6}"/>
              </a:ext>
            </a:extLst>
          </p:cNvPr>
          <p:cNvSpPr>
            <a:spLocks noGrp="1"/>
          </p:cNvSpPr>
          <p:nvPr>
            <p:ph type="title"/>
          </p:nvPr>
        </p:nvSpPr>
        <p:spPr>
          <a:xfrm>
            <a:off x="838200" y="365125"/>
            <a:ext cx="10858500" cy="1325563"/>
          </a:xfrm>
        </p:spPr>
        <p:txBody>
          <a:bodyPr/>
          <a:lstStyle/>
          <a:p>
            <a:r>
              <a:rPr lang="en-US" dirty="0"/>
              <a:t>Temporal Tables in Entity Framework</a:t>
            </a:r>
          </a:p>
        </p:txBody>
      </p:sp>
      <p:sp>
        <p:nvSpPr>
          <p:cNvPr id="3" name="Content Placeholder 2">
            <a:extLst>
              <a:ext uri="{FF2B5EF4-FFF2-40B4-BE49-F238E27FC236}">
                <a16:creationId xmlns:a16="http://schemas.microsoft.com/office/drawing/2014/main" id="{CB99ADAE-ADBD-25C9-4205-C31FF7285D3D}"/>
              </a:ext>
            </a:extLst>
          </p:cNvPr>
          <p:cNvSpPr>
            <a:spLocks noGrp="1"/>
          </p:cNvSpPr>
          <p:nvPr>
            <p:ph idx="1"/>
          </p:nvPr>
        </p:nvSpPr>
        <p:spPr/>
        <p:txBody>
          <a:bodyPr/>
          <a:lstStyle/>
          <a:p>
            <a:r>
              <a:rPr lang="en-US" dirty="0"/>
              <a:t>Creation of temporal tables using EF Core migrations</a:t>
            </a:r>
          </a:p>
          <a:p>
            <a:r>
              <a:rPr lang="en-US" dirty="0"/>
              <a:t>Transformations of existing tables into temporal tables</a:t>
            </a:r>
          </a:p>
          <a:p>
            <a:r>
              <a:rPr lang="en-US" dirty="0"/>
              <a:t>Querying historical data</a:t>
            </a:r>
          </a:p>
          <a:p>
            <a:r>
              <a:rPr lang="en-US" dirty="0"/>
              <a:t>Restoring data from some point in the past</a:t>
            </a:r>
          </a:p>
        </p:txBody>
      </p:sp>
    </p:spTree>
    <p:extLst>
      <p:ext uri="{BB962C8B-B14F-4D97-AF65-F5344CB8AC3E}">
        <p14:creationId xmlns:p14="http://schemas.microsoft.com/office/powerpoint/2010/main" val="3231113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B1F-8649-0C9E-6F6D-6D7CF84D2E45}"/>
              </a:ext>
            </a:extLst>
          </p:cNvPr>
          <p:cNvSpPr>
            <a:spLocks noGrp="1"/>
          </p:cNvSpPr>
          <p:nvPr>
            <p:ph type="title"/>
          </p:nvPr>
        </p:nvSpPr>
        <p:spPr/>
        <p:txBody>
          <a:bodyPr/>
          <a:lstStyle/>
          <a:p>
            <a:r>
              <a:rPr lang="en-US" dirty="0"/>
              <a:t>LINQ Extension Methods</a:t>
            </a:r>
          </a:p>
        </p:txBody>
      </p:sp>
      <p:sp>
        <p:nvSpPr>
          <p:cNvPr id="5" name="Rectangle: Rounded Corners 4">
            <a:extLst>
              <a:ext uri="{FF2B5EF4-FFF2-40B4-BE49-F238E27FC236}">
                <a16:creationId xmlns:a16="http://schemas.microsoft.com/office/drawing/2014/main" id="{49718A88-CA24-D84D-361F-EF3127CF6016}"/>
              </a:ext>
            </a:extLst>
          </p:cNvPr>
          <p:cNvSpPr/>
          <p:nvPr/>
        </p:nvSpPr>
        <p:spPr>
          <a:xfrm>
            <a:off x="43392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TemporalBetween</a:t>
            </a:r>
            <a:endParaRPr lang="en-US" sz="2800" b="1" dirty="0">
              <a:solidFill>
                <a:srgbClr val="43127F"/>
              </a:solidFill>
            </a:endParaRPr>
          </a:p>
        </p:txBody>
      </p:sp>
      <p:sp>
        <p:nvSpPr>
          <p:cNvPr id="7" name="Rectangle: Rounded Corners 6">
            <a:extLst>
              <a:ext uri="{FF2B5EF4-FFF2-40B4-BE49-F238E27FC236}">
                <a16:creationId xmlns:a16="http://schemas.microsoft.com/office/drawing/2014/main" id="{E1E9968F-B5D7-841A-2F89-B9530A40DA9E}"/>
              </a:ext>
            </a:extLst>
          </p:cNvPr>
          <p:cNvSpPr/>
          <p:nvPr/>
        </p:nvSpPr>
        <p:spPr>
          <a:xfrm>
            <a:off x="83397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TemporalContainedIn</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458F8429-9AC3-E714-196F-6BCC6C9FF3C8}"/>
              </a:ext>
            </a:extLst>
          </p:cNvPr>
          <p:cNvSpPr/>
          <p:nvPr/>
        </p:nvSpPr>
        <p:spPr>
          <a:xfrm>
            <a:off x="338750" y="3866322"/>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TemporalFromTo</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ACF3125C-C4CF-CCC0-1804-AECA40B16A1F}"/>
              </a:ext>
            </a:extLst>
          </p:cNvPr>
          <p:cNvSpPr/>
          <p:nvPr/>
        </p:nvSpPr>
        <p:spPr>
          <a:xfrm>
            <a:off x="22056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TemporalAll</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455F9ABD-1F08-8723-193D-DC7CC7B3FDF1}"/>
              </a:ext>
            </a:extLst>
          </p:cNvPr>
          <p:cNvSpPr/>
          <p:nvPr/>
        </p:nvSpPr>
        <p:spPr>
          <a:xfrm>
            <a:off x="64728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TemporalAsOf</a:t>
            </a:r>
            <a:endParaRPr lang="en-US" sz="2800" b="1" dirty="0">
              <a:solidFill>
                <a:srgbClr val="43127F"/>
              </a:solidFill>
            </a:endParaRPr>
          </a:p>
        </p:txBody>
      </p:sp>
    </p:spTree>
    <p:extLst>
      <p:ext uri="{BB962C8B-B14F-4D97-AF65-F5344CB8AC3E}">
        <p14:creationId xmlns:p14="http://schemas.microsoft.com/office/powerpoint/2010/main" val="405704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dirty="0"/>
              <a:t>Thank You!</a:t>
            </a:r>
          </a:p>
        </p:txBody>
      </p:sp>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endParaRPr lang="en-US" sz="4000" dirty="0">
              <a:solidFill>
                <a:schemeClr val="tx1"/>
              </a:solidFill>
            </a:endParaRP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2" name="Picture 1">
            <a:extLst>
              <a:ext uri="{FF2B5EF4-FFF2-40B4-BE49-F238E27FC236}">
                <a16:creationId xmlns:a16="http://schemas.microsoft.com/office/drawing/2014/main" id="{470F6C6B-DDBD-6C98-61C3-BB400D5BF3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6" name="TextBox 5">
            <a:extLst>
              <a:ext uri="{FF2B5EF4-FFF2-40B4-BE49-F238E27FC236}">
                <a16:creationId xmlns:a16="http://schemas.microsoft.com/office/drawing/2014/main" id="{AA700022-3218-762D-C1E8-F3C863A1483E}"/>
              </a:ext>
            </a:extLst>
          </p:cNvPr>
          <p:cNvSpPr txBox="1"/>
          <p:nvPr/>
        </p:nvSpPr>
        <p:spPr>
          <a:xfrm>
            <a:off x="838200" y="5445866"/>
            <a:ext cx="6788965" cy="646331"/>
          </a:xfrm>
          <a:prstGeom prst="rect">
            <a:avLst/>
          </a:prstGeom>
          <a:noFill/>
        </p:spPr>
        <p:txBody>
          <a:bodyPr wrap="square">
            <a:spAutoFit/>
          </a:bodyPr>
          <a:lstStyle/>
          <a:p>
            <a:r>
              <a:rPr lang="en-US" sz="3600" dirty="0" err="1"/>
              <a:t>TaleLearnCode</a:t>
            </a:r>
            <a:r>
              <a:rPr lang="en-US" sz="3600" dirty="0"/>
              <a:t>/TimeTravellingData</a:t>
            </a:r>
          </a:p>
        </p:txBody>
      </p:sp>
      <p:pic>
        <p:nvPicPr>
          <p:cNvPr id="1026" name="Picture 2" descr="See the source image">
            <a:extLst>
              <a:ext uri="{FF2B5EF4-FFF2-40B4-BE49-F238E27FC236}">
                <a16:creationId xmlns:a16="http://schemas.microsoft.com/office/drawing/2014/main" id="{3873B239-E85B-6A3C-2B34-47B71A9D1FE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577" r="21180"/>
          <a:stretch/>
        </p:blipFill>
        <p:spPr bwMode="auto">
          <a:xfrm>
            <a:off x="283947" y="5549927"/>
            <a:ext cx="445655" cy="43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29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45CE0A-0313-CE86-553A-8D1302952D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1638117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0789407-6F3C-A408-6562-49C35A6009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3065168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F2CFFAB-E75C-F597-6897-985595CC6F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403801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system-versioned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602343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5BA9-E609-FEF6-A3DF-B06C4D487006}"/>
              </a:ext>
            </a:extLst>
          </p:cNvPr>
          <p:cNvSpPr>
            <a:spLocks noGrp="1"/>
          </p:cNvSpPr>
          <p:nvPr>
            <p:ph type="title"/>
          </p:nvPr>
        </p:nvSpPr>
        <p:spPr/>
        <p:txBody>
          <a:bodyPr/>
          <a:lstStyle/>
          <a:p>
            <a:r>
              <a:rPr lang="en-US" dirty="0"/>
              <a:t>Track Changes</a:t>
            </a:r>
          </a:p>
        </p:txBody>
      </p:sp>
      <p:pic>
        <p:nvPicPr>
          <p:cNvPr id="6" name="Picture Placeholder 5">
            <a:extLst>
              <a:ext uri="{FF2B5EF4-FFF2-40B4-BE49-F238E27FC236}">
                <a16:creationId xmlns:a16="http://schemas.microsoft.com/office/drawing/2014/main" id="{52559082-9854-58F4-D461-36D0371ED3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5CD012C1-5D52-E865-D884-2382E50CD02F}"/>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2468137974"/>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4997</TotalTime>
  <Words>1842</Words>
  <Application>Microsoft Office PowerPoint</Application>
  <PresentationFormat>Widescreen</PresentationFormat>
  <Paragraphs>367</Paragraphs>
  <Slides>43</Slides>
  <Notes>20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43</vt:i4>
      </vt:variant>
    </vt:vector>
  </HeadingPairs>
  <TitlesOfParts>
    <vt:vector size="52" baseType="lpstr">
      <vt:lpstr>Arial</vt:lpstr>
      <vt:lpstr>Calibri</vt:lpstr>
      <vt:lpstr>Consolas</vt:lpstr>
      <vt:lpstr>Kamerik205 3</vt:lpstr>
      <vt:lpstr>Kamerik205 8</vt:lpstr>
      <vt:lpstr>open sans</vt:lpstr>
      <vt:lpstr>Master</vt:lpstr>
      <vt:lpstr>Dark Background</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system-versioned temporal tables?</vt:lpstr>
      <vt:lpstr>Track Changes</vt:lpstr>
      <vt:lpstr>System-Versioned</vt:lpstr>
      <vt:lpstr>Rule of Two</vt:lpstr>
      <vt:lpstr>Availability</vt:lpstr>
      <vt:lpstr>Why use temporal tables?</vt:lpstr>
      <vt:lpstr>Why use temporal tables?</vt:lpstr>
      <vt:lpstr>Auditing</vt:lpstr>
      <vt:lpstr>Reconstructing State</vt:lpstr>
      <vt:lpstr>Calculating Trends</vt:lpstr>
      <vt:lpstr>Slowly Changing Dimensions</vt:lpstr>
      <vt:lpstr>Accidental Recovery</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Temporal Query Expressions</vt:lpstr>
      <vt:lpstr>Temporal Query Expressions</vt:lpstr>
      <vt:lpstr>Temporal Query Expressions</vt:lpstr>
      <vt:lpstr>Temporal Query Expressions</vt:lpstr>
      <vt:lpstr>Temporal Query Expressions</vt:lpstr>
      <vt:lpstr>What are common use cases for using temporal tables?</vt:lpstr>
      <vt:lpstr>PowerPoint Presentation</vt:lpstr>
      <vt:lpstr>Time to Engage</vt:lpstr>
      <vt:lpstr>Temporal Tables in Entity Framework</vt:lpstr>
      <vt:lpstr>Temporal Tables in Entity Framework</vt:lpstr>
      <vt:lpstr>Temporal Tables in Entity Framework</vt:lpstr>
      <vt:lpstr>Temporal Tables in Entity Framework</vt:lpstr>
      <vt:lpstr>LINQ Extension Methods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20</cp:revision>
  <dcterms:created xsi:type="dcterms:W3CDTF">2022-07-09T20:27:23Z</dcterms:created>
  <dcterms:modified xsi:type="dcterms:W3CDTF">2022-11-08T17:59:05Z</dcterms:modified>
</cp:coreProperties>
</file>